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60" r:id="rId4"/>
    <p:sldId id="286" r:id="rId5"/>
    <p:sldId id="290" r:id="rId6"/>
    <p:sldId id="261" r:id="rId7"/>
    <p:sldId id="262" r:id="rId8"/>
    <p:sldId id="263" r:id="rId9"/>
    <p:sldId id="264" r:id="rId10"/>
    <p:sldId id="265" r:id="rId11"/>
    <p:sldId id="266" r:id="rId12"/>
    <p:sldId id="289" r:id="rId13"/>
    <p:sldId id="268" r:id="rId14"/>
    <p:sldId id="270" r:id="rId15"/>
    <p:sldId id="271" r:id="rId16"/>
    <p:sldId id="269" r:id="rId17"/>
    <p:sldId id="272" r:id="rId18"/>
    <p:sldId id="273" r:id="rId19"/>
    <p:sldId id="281" r:id="rId20"/>
    <p:sldId id="274" r:id="rId21"/>
    <p:sldId id="275" r:id="rId22"/>
    <p:sldId id="276" r:id="rId23"/>
    <p:sldId id="277" r:id="rId24"/>
    <p:sldId id="278" r:id="rId25"/>
    <p:sldId id="288" r:id="rId26"/>
    <p:sldId id="279" r:id="rId27"/>
    <p:sldId id="280" r:id="rId28"/>
    <p:sldId id="282" r:id="rId29"/>
    <p:sldId id="283" r:id="rId30"/>
    <p:sldId id="287" r:id="rId31"/>
    <p:sldId id="291" r:id="rId32"/>
    <p:sldId id="284" r:id="rId33"/>
    <p:sldId id="29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8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08"/>
  </p:normalViewPr>
  <p:slideViewPr>
    <p:cSldViewPr snapToGrid="0" snapToObjects="1">
      <p:cViewPr>
        <p:scale>
          <a:sx n="120" d="100"/>
          <a:sy n="120" d="100"/>
        </p:scale>
        <p:origin x="1400" y="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6937D-10D5-9A4E-8AE5-3BD40A349CB2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F51CD-B87E-504E-9940-0A8EC0898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560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0FCC8-D1FC-D145-A009-25D2FF8D2EB2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46913-DBF3-5540-BABC-D9F21B354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46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7" name="Picture 518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34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358775" y="1827213"/>
            <a:ext cx="8424863" cy="12954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5135" name="Rectangle 1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58775" y="1143000"/>
            <a:ext cx="8424863" cy="6858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Computer Aided Medical Procedures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7090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0C239D90-B595-5D48-BAA1-D0EA0BEDDE62}" type="datetime4">
              <a:rPr lang="en-US" smtClean="0"/>
              <a:t>December 15, 2019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28875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8613" y="914400"/>
            <a:ext cx="2105025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775" y="914400"/>
            <a:ext cx="6167438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BE0853B1-6B83-8641-967E-5D815622BD85}" type="datetime4">
              <a:rPr lang="en-US" smtClean="0"/>
              <a:t>December 15, 2019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15330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A7BDDEFD-4FCF-7348-AEF1-A537DD785750}" type="datetime4">
              <a:rPr lang="en-US" smtClean="0"/>
              <a:t>December 15, 2019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02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Rectangle 15"/>
          <p:cNvSpPr>
            <a:spLocks noGrp="1" noChangeArrowheads="1"/>
          </p:cNvSpPr>
          <p:nvPr>
            <p:ph type="subTitle" idx="12" hasCustomPrompt="1"/>
          </p:nvPr>
        </p:nvSpPr>
        <p:spPr>
          <a:xfrm>
            <a:off x="358775" y="1143000"/>
            <a:ext cx="8424863" cy="6858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Computer Aided Medical Procedures</a:t>
            </a:r>
            <a:endParaRPr lang="de-DE" noProof="0" dirty="0"/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358775" y="1828800"/>
            <a:ext cx="8424863" cy="12954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83813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828800"/>
            <a:ext cx="4135438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828800"/>
            <a:ext cx="4137025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42B6532A-7E98-454E-948A-0401BD295DE6}" type="datetime4">
              <a:rPr lang="en-US" smtClean="0"/>
              <a:t>December 15, 2019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366523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5D852E79-32C9-6248-B23F-9F291A86DBFF}" type="datetime4">
              <a:rPr lang="en-US" smtClean="0"/>
              <a:t>December 15, 2019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62165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79DECB52-E1A5-D648-8B52-D41A27A3687C}" type="datetime4">
              <a:rPr lang="en-US" smtClean="0"/>
              <a:t>December 15, 2019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354950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C23862A7-D8FE-8B40-8B6F-7B9DEB3BEAA4}" type="datetime4">
              <a:rPr lang="en-US" smtClean="0"/>
              <a:t>December 15, 2019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439376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B2AF2977-0DCA-594A-82AD-9177AB332C8C}" type="datetime4">
              <a:rPr lang="en-US" smtClean="0"/>
              <a:t>December 15, 2019</a:t>
            </a:fld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66952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6E09D0C5-C17A-964D-9CE3-5C11F12B2415}" type="datetime4">
              <a:rPr lang="en-US" smtClean="0"/>
              <a:t>December 15, 2019</a:t>
            </a:fld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21942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58775" y="228600"/>
            <a:ext cx="84042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5" y="1066800"/>
            <a:ext cx="842486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76800" y="6324600"/>
            <a:ext cx="32766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2F01D37D-DDD0-5C47-9B59-90FAD879C2F1}" type="datetime4">
              <a:rPr lang="en-US" smtClean="0"/>
              <a:t>December 15, 2019</a:t>
            </a:fld>
            <a:endParaRPr lang="en-US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1066800" cy="533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6324600"/>
            <a:ext cx="3759628" cy="533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333333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333333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rgbClr val="333333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333333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9681" y="1183835"/>
            <a:ext cx="6583049" cy="3014505"/>
          </a:xfrm>
        </p:spPr>
        <p:txBody>
          <a:bodyPr/>
          <a:lstStyle/>
          <a:p>
            <a:r>
              <a:rPr lang="en-US" sz="2400" dirty="0" err="1"/>
              <a:t>DeepSDF</a:t>
            </a:r>
            <a:r>
              <a:rPr lang="en-US" sz="2400" dirty="0"/>
              <a:t>: Learning Continuous Signed Distance Functions for Shape Representation</a:t>
            </a:r>
            <a:br>
              <a:rPr lang="en-US" sz="2000" dirty="0"/>
            </a:br>
            <a:br>
              <a:rPr lang="en-US" sz="2000" dirty="0"/>
            </a:br>
            <a:r>
              <a:rPr lang="en-US" sz="1600" dirty="0" err="1"/>
              <a:t>Jeong</a:t>
            </a:r>
            <a:r>
              <a:rPr lang="en-US" sz="1600" dirty="0"/>
              <a:t> Joon Park, Peter Florence, Julian Straub, Richard Newcombe, Steven Lovegrove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Facebook Reality Labs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775" y="4451420"/>
            <a:ext cx="8424863" cy="944545"/>
          </a:xfrm>
        </p:spPr>
        <p:txBody>
          <a:bodyPr/>
          <a:lstStyle/>
          <a:p>
            <a:r>
              <a:rPr lang="en-US" dirty="0"/>
              <a:t>Can </a:t>
            </a:r>
            <a:r>
              <a:rPr lang="en-US" dirty="0" err="1"/>
              <a:t>Gümeli</a:t>
            </a:r>
            <a:endParaRPr lang="en-US" dirty="0"/>
          </a:p>
          <a:p>
            <a:r>
              <a:rPr lang="en-US" dirty="0"/>
              <a:t>WS2019</a:t>
            </a:r>
          </a:p>
          <a:p>
            <a:r>
              <a:rPr lang="en-US" dirty="0"/>
              <a:t>Advisor: Shun-Cheng Wu</a:t>
            </a:r>
          </a:p>
        </p:txBody>
      </p:sp>
    </p:spTree>
    <p:extLst>
      <p:ext uri="{BB962C8B-B14F-4D97-AF65-F5344CB8AC3E}">
        <p14:creationId xmlns:p14="http://schemas.microsoft.com/office/powerpoint/2010/main" val="2354963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497F-72AD-4149-9B53-E8BC9FB6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Shape Representation: Mesh-Based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F243E-366D-5946-8A7A-4583CA4A3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shapes as polygons over the surface</a:t>
            </a:r>
          </a:p>
          <a:p>
            <a:r>
              <a:rPr lang="en-US" dirty="0"/>
              <a:t>Default data format for rendering</a:t>
            </a:r>
          </a:p>
          <a:p>
            <a:r>
              <a:rPr lang="en-US" dirty="0">
                <a:sym typeface="Wingdings" pitchFamily="2" charset="2"/>
              </a:rPr>
              <a:t>Important related work for shape representation: </a:t>
            </a:r>
            <a:r>
              <a:rPr lang="en-US" b="1" dirty="0" err="1">
                <a:sym typeface="Wingdings" pitchFamily="2" charset="2"/>
              </a:rPr>
              <a:t>AtlasNet</a:t>
            </a:r>
            <a:endParaRPr lang="en-US" b="1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Parametrize meshes and use neural nets to encode</a:t>
            </a:r>
          </a:p>
          <a:p>
            <a:r>
              <a:rPr lang="en-US" dirty="0">
                <a:sym typeface="Wingdings" pitchFamily="2" charset="2"/>
              </a:rPr>
              <a:t>Cannot produce either watertight meshes or complex shapes </a:t>
            </a:r>
          </a:p>
          <a:p>
            <a:endParaRPr lang="en-US" b="1" dirty="0">
              <a:sym typeface="Wingdings" pitchFamily="2" charset="2"/>
            </a:endParaRPr>
          </a:p>
          <a:p>
            <a:endParaRPr lang="en-US" b="1" dirty="0">
              <a:sym typeface="Wingdings" pitchFamily="2" charset="2"/>
            </a:endParaRPr>
          </a:p>
          <a:p>
            <a:endParaRPr lang="en-US" b="1" dirty="0">
              <a:sym typeface="Wingdings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2AA61-ADE1-D84F-94A6-DC888795EB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16,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33EC-032C-6F4E-B60B-B773791F8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BC8A2-E86B-C443-B6D3-D53A4E525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4DA990-9399-ED4C-A649-0E610B12D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3" t="8099" r="3963" b="41488"/>
          <a:stretch/>
        </p:blipFill>
        <p:spPr>
          <a:xfrm>
            <a:off x="358775" y="2997656"/>
            <a:ext cx="8247887" cy="1335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1D4DBE-8792-EA42-BF76-2CDB248731AD}"/>
              </a:ext>
            </a:extLst>
          </p:cNvPr>
          <p:cNvSpPr txBox="1"/>
          <p:nvPr/>
        </p:nvSpPr>
        <p:spPr>
          <a:xfrm>
            <a:off x="1117172" y="5177820"/>
            <a:ext cx="6200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err="1"/>
              <a:t>Groueix</a:t>
            </a:r>
            <a:r>
              <a:rPr lang="tr-TR" sz="1000" dirty="0"/>
              <a:t>, </a:t>
            </a:r>
            <a:r>
              <a:rPr lang="tr-TR" sz="1000" dirty="0" err="1"/>
              <a:t>Thibault</a:t>
            </a:r>
            <a:r>
              <a:rPr lang="tr-TR" sz="1000" dirty="0"/>
              <a:t>, et al. "</a:t>
            </a:r>
            <a:r>
              <a:rPr lang="tr-TR" sz="1000" dirty="0" err="1"/>
              <a:t>AtlasNet</a:t>
            </a:r>
            <a:r>
              <a:rPr lang="tr-TR" sz="1000" dirty="0"/>
              <a:t>: A </a:t>
            </a:r>
            <a:r>
              <a:rPr lang="tr-TR" sz="1000" dirty="0" err="1"/>
              <a:t>Papier</a:t>
            </a:r>
            <a:r>
              <a:rPr lang="tr-TR" sz="1000" dirty="0"/>
              <a:t>-M\^ </a:t>
            </a:r>
            <a:r>
              <a:rPr lang="tr-TR" sz="1000" dirty="0" err="1"/>
              <a:t>ach</a:t>
            </a:r>
            <a:r>
              <a:rPr lang="tr-TR" sz="1000" dirty="0"/>
              <a:t>\'e </a:t>
            </a:r>
            <a:r>
              <a:rPr lang="tr-TR" sz="1000" dirty="0" err="1"/>
              <a:t>Approach</a:t>
            </a:r>
            <a:r>
              <a:rPr lang="tr-TR" sz="1000" dirty="0"/>
              <a:t> </a:t>
            </a:r>
            <a:r>
              <a:rPr lang="tr-TR" sz="1000" dirty="0" err="1"/>
              <a:t>to</a:t>
            </a:r>
            <a:r>
              <a:rPr lang="tr-TR" sz="1000" dirty="0"/>
              <a:t> Learning 3D </a:t>
            </a:r>
            <a:r>
              <a:rPr lang="tr-TR" sz="1000" dirty="0" err="1"/>
              <a:t>Surface</a:t>
            </a:r>
            <a:r>
              <a:rPr lang="tr-TR" sz="1000" dirty="0"/>
              <a:t> </a:t>
            </a:r>
            <a:r>
              <a:rPr lang="tr-TR" sz="1000" dirty="0" err="1"/>
              <a:t>Generation</a:t>
            </a:r>
            <a:r>
              <a:rPr lang="tr-TR" sz="1000" dirty="0"/>
              <a:t>." </a:t>
            </a:r>
            <a:r>
              <a:rPr lang="tr-TR" sz="1000" i="1" dirty="0" err="1"/>
              <a:t>arXiv</a:t>
            </a:r>
            <a:r>
              <a:rPr lang="tr-TR" sz="1000" i="1" dirty="0"/>
              <a:t> </a:t>
            </a:r>
            <a:r>
              <a:rPr lang="tr-TR" sz="1000" i="1" dirty="0" err="1"/>
              <a:t>preprint</a:t>
            </a:r>
            <a:r>
              <a:rPr lang="tr-TR" sz="1000" i="1" dirty="0"/>
              <a:t> arXiv:1802.05384</a:t>
            </a:r>
            <a:r>
              <a:rPr lang="tr-TR" sz="1000" dirty="0"/>
              <a:t> (2018).</a:t>
            </a:r>
          </a:p>
        </p:txBody>
      </p:sp>
    </p:spTree>
    <p:extLst>
      <p:ext uri="{BB962C8B-B14F-4D97-AF65-F5344CB8AC3E}">
        <p14:creationId xmlns:p14="http://schemas.microsoft.com/office/powerpoint/2010/main" val="261439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E151D-C39B-C14B-BA0A-CF4BADCCA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Shape Representation: Voxel-Based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6D3EB-A5F2-174A-8398-B367FADB3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 3D images</a:t>
            </a:r>
          </a:p>
          <a:p>
            <a:r>
              <a:rPr lang="en-US" dirty="0"/>
              <a:t>Easy to do deep learning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Represent discretized functions, one grid per shape (not shape category).</a:t>
            </a:r>
          </a:p>
          <a:p>
            <a:r>
              <a:rPr lang="en-US" dirty="0">
                <a:sym typeface="Wingdings" pitchFamily="2" charset="2"/>
              </a:rPr>
              <a:t>Important related work: </a:t>
            </a:r>
            <a:r>
              <a:rPr lang="en-US" b="1" dirty="0">
                <a:sym typeface="Wingdings" pitchFamily="2" charset="2"/>
              </a:rPr>
              <a:t>OGN </a:t>
            </a:r>
            <a:r>
              <a:rPr lang="en-US" dirty="0">
                <a:sym typeface="Wingdings" pitchFamily="2" charset="2"/>
              </a:rPr>
              <a:t>(Octree-based)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629F8-C3B3-154B-A97F-134B2CDE1D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16,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5C86F-F4DB-AD43-9986-CC9945874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EBA82-AA10-C54A-9156-B89D95EF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84BB0F0B-4002-4D4C-93E7-E761D99905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2" r="10265" b="45365"/>
          <a:stretch/>
        </p:blipFill>
        <p:spPr>
          <a:xfrm>
            <a:off x="358775" y="2714731"/>
            <a:ext cx="3730655" cy="1763266"/>
          </a:xfrm>
          <a:prstGeom prst="rect">
            <a:avLst/>
          </a:prstGeom>
        </p:spPr>
      </p:pic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6A3777B-F966-B64B-81CD-EBC5E06F4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0" t="7127" r="6751" b="17906"/>
          <a:stretch/>
        </p:blipFill>
        <p:spPr>
          <a:xfrm>
            <a:off x="4108842" y="2518067"/>
            <a:ext cx="4316783" cy="21564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66AC42-EDD6-B14F-9E8A-142D12A95B6A}"/>
              </a:ext>
            </a:extLst>
          </p:cNvPr>
          <p:cNvSpPr txBox="1"/>
          <p:nvPr/>
        </p:nvSpPr>
        <p:spPr>
          <a:xfrm>
            <a:off x="1480015" y="5466274"/>
            <a:ext cx="6673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 </a:t>
            </a:r>
            <a:r>
              <a:rPr lang="tr-TR" sz="1000" dirty="0" err="1"/>
              <a:t>Tatarchenko</a:t>
            </a:r>
            <a:r>
              <a:rPr lang="tr-TR" sz="1000" dirty="0"/>
              <a:t>, </a:t>
            </a:r>
            <a:r>
              <a:rPr lang="tr-TR" sz="1000" dirty="0" err="1"/>
              <a:t>Maxim</a:t>
            </a:r>
            <a:r>
              <a:rPr lang="tr-TR" sz="1000" dirty="0"/>
              <a:t>, </a:t>
            </a:r>
            <a:r>
              <a:rPr lang="tr-TR" sz="1000" dirty="0" err="1"/>
              <a:t>Alexey</a:t>
            </a:r>
            <a:r>
              <a:rPr lang="tr-TR" sz="1000" dirty="0"/>
              <a:t> </a:t>
            </a:r>
            <a:r>
              <a:rPr lang="tr-TR" sz="1000" dirty="0" err="1"/>
              <a:t>Dosovitskiy</a:t>
            </a:r>
            <a:r>
              <a:rPr lang="tr-TR" sz="1000" dirty="0"/>
              <a:t>, </a:t>
            </a:r>
            <a:r>
              <a:rPr lang="tr-TR" sz="1000" dirty="0" err="1"/>
              <a:t>and</a:t>
            </a:r>
            <a:r>
              <a:rPr lang="tr-TR" sz="1000" dirty="0"/>
              <a:t> Thomas </a:t>
            </a:r>
            <a:r>
              <a:rPr lang="tr-TR" sz="1000" dirty="0" err="1"/>
              <a:t>Brox</a:t>
            </a:r>
            <a:r>
              <a:rPr lang="tr-TR" sz="1000" dirty="0"/>
              <a:t>. "</a:t>
            </a:r>
            <a:r>
              <a:rPr lang="tr-TR" sz="1000" dirty="0" err="1"/>
              <a:t>Octree</a:t>
            </a:r>
            <a:r>
              <a:rPr lang="tr-TR" sz="1000" dirty="0"/>
              <a:t> </a:t>
            </a:r>
            <a:r>
              <a:rPr lang="tr-TR" sz="1000" dirty="0" err="1"/>
              <a:t>generating</a:t>
            </a:r>
            <a:r>
              <a:rPr lang="tr-TR" sz="1000" dirty="0"/>
              <a:t> </a:t>
            </a:r>
            <a:r>
              <a:rPr lang="tr-TR" sz="1000" dirty="0" err="1"/>
              <a:t>networks</a:t>
            </a:r>
            <a:r>
              <a:rPr lang="tr-TR" sz="1000" dirty="0"/>
              <a:t>: </a:t>
            </a:r>
            <a:r>
              <a:rPr lang="tr-TR" sz="1000" dirty="0" err="1"/>
              <a:t>Efficient</a:t>
            </a:r>
            <a:r>
              <a:rPr lang="tr-TR" sz="1000" dirty="0"/>
              <a:t> </a:t>
            </a:r>
            <a:r>
              <a:rPr lang="tr-TR" sz="1000" dirty="0" err="1"/>
              <a:t>convolutional</a:t>
            </a:r>
            <a:r>
              <a:rPr lang="tr-TR" sz="1000" dirty="0"/>
              <a:t> </a:t>
            </a:r>
            <a:r>
              <a:rPr lang="tr-TR" sz="1000" dirty="0" err="1"/>
              <a:t>architectures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high-resolution</a:t>
            </a:r>
            <a:r>
              <a:rPr lang="tr-TR" sz="1000" dirty="0"/>
              <a:t> 3d </a:t>
            </a:r>
            <a:r>
              <a:rPr lang="tr-TR" sz="1000" dirty="0" err="1"/>
              <a:t>outputs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International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dirty="0"/>
              <a:t>. 2017.</a:t>
            </a:r>
          </a:p>
        </p:txBody>
      </p:sp>
    </p:spTree>
    <p:extLst>
      <p:ext uri="{BB962C8B-B14F-4D97-AF65-F5344CB8AC3E}">
        <p14:creationId xmlns:p14="http://schemas.microsoft.com/office/powerpoint/2010/main" val="582563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63E7-C723-DA40-A038-35F6251E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Shape</a:t>
            </a:r>
            <a:r>
              <a:rPr lang="tr-TR" dirty="0"/>
              <a:t> </a:t>
            </a:r>
            <a:r>
              <a:rPr lang="tr-TR" dirty="0" err="1"/>
              <a:t>Completion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8004-A163-6347-B5A7-E9340C6CE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ym typeface="Wingdings" pitchFamily="2" charset="2"/>
              </a:rPr>
              <a:t>3D-EPN </a:t>
            </a:r>
            <a:r>
              <a:rPr lang="en-US" dirty="0">
                <a:sym typeface="Wingdings" pitchFamily="2" charset="2"/>
              </a:rPr>
              <a:t>(Discrete SDF) is the baseline model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CF2C5-EBAB-4B45-B57C-FF369E267B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16,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F2EC5-077C-2543-AEA7-47E5996B7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A0BF6-6824-8B4B-978E-6C6D7E95E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AABCCA-C979-E34E-B901-4D6FAE168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" t="6850" r="2797"/>
          <a:stretch/>
        </p:blipFill>
        <p:spPr>
          <a:xfrm>
            <a:off x="377946" y="1965818"/>
            <a:ext cx="7804816" cy="2705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6C41EF-CE14-374A-A780-DD9957893DB7}"/>
              </a:ext>
            </a:extLst>
          </p:cNvPr>
          <p:cNvSpPr txBox="1"/>
          <p:nvPr/>
        </p:nvSpPr>
        <p:spPr>
          <a:xfrm>
            <a:off x="1117172" y="5096681"/>
            <a:ext cx="6326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err="1"/>
              <a:t>Dai</a:t>
            </a:r>
            <a:r>
              <a:rPr lang="tr-TR" sz="1000" dirty="0"/>
              <a:t>, Angela, Charles </a:t>
            </a:r>
            <a:r>
              <a:rPr lang="tr-TR" sz="1000" dirty="0" err="1"/>
              <a:t>Ruizhongtai</a:t>
            </a:r>
            <a:r>
              <a:rPr lang="tr-TR" sz="1000" dirty="0"/>
              <a:t> </a:t>
            </a:r>
            <a:r>
              <a:rPr lang="tr-TR" sz="1000" dirty="0" err="1"/>
              <a:t>Qi</a:t>
            </a:r>
            <a:r>
              <a:rPr lang="tr-TR" sz="1000" dirty="0"/>
              <a:t>, </a:t>
            </a:r>
            <a:r>
              <a:rPr lang="tr-TR" sz="1000" dirty="0" err="1"/>
              <a:t>and</a:t>
            </a:r>
            <a:r>
              <a:rPr lang="tr-TR" sz="1000" dirty="0"/>
              <a:t> </a:t>
            </a:r>
            <a:r>
              <a:rPr lang="tr-TR" sz="1000" dirty="0" err="1"/>
              <a:t>Matthias</a:t>
            </a:r>
            <a:r>
              <a:rPr lang="tr-TR" sz="1000" dirty="0"/>
              <a:t> </a:t>
            </a:r>
            <a:r>
              <a:rPr lang="tr-TR" sz="1000" dirty="0" err="1"/>
              <a:t>Nießner</a:t>
            </a:r>
            <a:r>
              <a:rPr lang="tr-TR" sz="1000" dirty="0"/>
              <a:t>. "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completion</a:t>
            </a:r>
            <a:r>
              <a:rPr lang="tr-TR" sz="1000" dirty="0"/>
              <a:t> </a:t>
            </a:r>
            <a:r>
              <a:rPr lang="tr-TR" sz="1000" dirty="0" err="1"/>
              <a:t>using</a:t>
            </a:r>
            <a:r>
              <a:rPr lang="tr-TR" sz="1000" dirty="0"/>
              <a:t> 3d-encoder-predictor </a:t>
            </a:r>
            <a:r>
              <a:rPr lang="tr-TR" sz="1000" dirty="0" err="1"/>
              <a:t>cnns</a:t>
            </a:r>
            <a:r>
              <a:rPr lang="tr-TR" sz="1000" dirty="0"/>
              <a:t> </a:t>
            </a:r>
            <a:r>
              <a:rPr lang="tr-TR" sz="1000" dirty="0" err="1"/>
              <a:t>and</a:t>
            </a:r>
            <a:r>
              <a:rPr lang="tr-TR" sz="1000" dirty="0"/>
              <a:t> 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synthesis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i="1" dirty="0"/>
              <a:t> </a:t>
            </a:r>
            <a:r>
              <a:rPr lang="tr-TR" sz="1000" i="1" dirty="0" err="1"/>
              <a:t>and</a:t>
            </a:r>
            <a:r>
              <a:rPr lang="tr-TR" sz="1000" i="1" dirty="0"/>
              <a:t> </a:t>
            </a:r>
            <a:r>
              <a:rPr lang="tr-TR" sz="1000" i="1" dirty="0" err="1"/>
              <a:t>Pattern</a:t>
            </a:r>
            <a:r>
              <a:rPr lang="tr-TR" sz="1000" i="1" dirty="0"/>
              <a:t> </a:t>
            </a:r>
            <a:r>
              <a:rPr lang="tr-TR" sz="1000" i="1" dirty="0" err="1"/>
              <a:t>Recognition</a:t>
            </a:r>
            <a:r>
              <a:rPr lang="tr-TR" sz="1000" dirty="0"/>
              <a:t>. 2017.</a:t>
            </a:r>
          </a:p>
        </p:txBody>
      </p:sp>
    </p:spTree>
    <p:extLst>
      <p:ext uri="{BB962C8B-B14F-4D97-AF65-F5344CB8AC3E}">
        <p14:creationId xmlns:p14="http://schemas.microsoft.com/office/powerpoint/2010/main" val="235873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04606-9984-C84D-8FF1-B7493857C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48599-4BA9-A140-9758-024D75D8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2" y="1028700"/>
            <a:ext cx="8424863" cy="5105400"/>
          </a:xfrm>
        </p:spPr>
        <p:txBody>
          <a:bodyPr/>
          <a:lstStyle/>
          <a:p>
            <a:r>
              <a:rPr lang="en-US" dirty="0"/>
              <a:t>Learn to generate data from a latent vector:</a:t>
            </a:r>
            <a:endParaRPr lang="en-US" b="1" dirty="0"/>
          </a:p>
          <a:p>
            <a:r>
              <a:rPr lang="en-US" b="1" dirty="0"/>
              <a:t>GANs:</a:t>
            </a:r>
            <a:r>
              <a:rPr lang="en-US" dirty="0"/>
              <a:t> Strong, but hard to optimize</a:t>
            </a:r>
          </a:p>
          <a:p>
            <a:r>
              <a:rPr lang="en-US" b="1" dirty="0"/>
              <a:t>Auto-Encoders: </a:t>
            </a:r>
            <a:r>
              <a:rPr lang="en-US" dirty="0"/>
              <a:t>Why to encode latent code, if we won’t use the encoder?</a:t>
            </a:r>
          </a:p>
          <a:p>
            <a:r>
              <a:rPr lang="en-US" b="1" dirty="0"/>
              <a:t>Auto-Decoders: </a:t>
            </a:r>
            <a:r>
              <a:rPr lang="en-US" dirty="0"/>
              <a:t>Simply learn latent code as an embedding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87A4F-1BE7-6C4F-ACA4-D4958881B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16,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BCD1E-3CEA-D047-AB76-4CB5A5798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690F9-FC65-CB4F-8EFC-AE3DF8F55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BD4AD8B-060C-0347-9A80-0E08CA14A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4" y="2901171"/>
            <a:ext cx="2879330" cy="1322359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0D429F-5169-F340-A582-9A8B3356B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206" y="2901171"/>
            <a:ext cx="2433049" cy="224045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141539-16E3-2E48-9C06-A9C5B7E19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281" y="2953711"/>
            <a:ext cx="2433049" cy="19278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D5436A-1F7A-3D45-B5B7-8EF60B562825}"/>
              </a:ext>
            </a:extLst>
          </p:cNvPr>
          <p:cNvSpPr txBox="1"/>
          <p:nvPr/>
        </p:nvSpPr>
        <p:spPr>
          <a:xfrm>
            <a:off x="447837" y="4414030"/>
            <a:ext cx="2634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A02B4-8487-D346-AF59-A38FEE67F5AA}"/>
              </a:ext>
            </a:extLst>
          </p:cNvPr>
          <p:cNvSpPr txBox="1"/>
          <p:nvPr/>
        </p:nvSpPr>
        <p:spPr>
          <a:xfrm>
            <a:off x="325344" y="4881529"/>
            <a:ext cx="2591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err="1"/>
              <a:t>https</a:t>
            </a:r>
            <a:r>
              <a:rPr lang="tr-TR" sz="1000" dirty="0"/>
              <a:t>://</a:t>
            </a:r>
            <a:r>
              <a:rPr lang="tr-TR" sz="1000" dirty="0" err="1"/>
              <a:t>dvl.in.tum.de</a:t>
            </a:r>
            <a:r>
              <a:rPr lang="tr-TR" sz="1000" dirty="0"/>
              <a:t>/</a:t>
            </a:r>
            <a:r>
              <a:rPr lang="tr-TR" sz="1000" dirty="0" err="1"/>
              <a:t>img</a:t>
            </a:r>
            <a:r>
              <a:rPr lang="tr-TR" sz="1000" dirty="0"/>
              <a:t>/</a:t>
            </a:r>
            <a:r>
              <a:rPr lang="tr-TR" sz="1000" dirty="0" err="1"/>
              <a:t>lectures</a:t>
            </a:r>
            <a:r>
              <a:rPr lang="tr-TR" sz="1000" dirty="0"/>
              <a:t>/adl4cv.png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7933B9-6C13-884C-9440-6E1316163B9D}"/>
              </a:ext>
            </a:extLst>
          </p:cNvPr>
          <p:cNvSpPr txBox="1"/>
          <p:nvPr/>
        </p:nvSpPr>
        <p:spPr>
          <a:xfrm>
            <a:off x="3178115" y="5072029"/>
            <a:ext cx="5640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Park, </a:t>
            </a:r>
            <a:r>
              <a:rPr lang="tr-TR" sz="1000" dirty="0" err="1"/>
              <a:t>Jeong</a:t>
            </a:r>
            <a:r>
              <a:rPr lang="tr-TR" sz="1000" dirty="0"/>
              <a:t> </a:t>
            </a:r>
            <a:r>
              <a:rPr lang="tr-TR" sz="1000" dirty="0" err="1"/>
              <a:t>Joon</a:t>
            </a:r>
            <a:r>
              <a:rPr lang="tr-TR" sz="1000" dirty="0"/>
              <a:t>, et al. "</a:t>
            </a:r>
            <a:r>
              <a:rPr lang="tr-TR" sz="1000" dirty="0" err="1"/>
              <a:t>DeepSDF</a:t>
            </a:r>
            <a:r>
              <a:rPr lang="tr-TR" sz="1000" dirty="0"/>
              <a:t>: Learning </a:t>
            </a:r>
            <a:r>
              <a:rPr lang="tr-TR" sz="1000" dirty="0" err="1"/>
              <a:t>Continuous</a:t>
            </a:r>
            <a:r>
              <a:rPr lang="tr-TR" sz="1000" dirty="0"/>
              <a:t> </a:t>
            </a:r>
            <a:r>
              <a:rPr lang="tr-TR" sz="1000" dirty="0" err="1"/>
              <a:t>Signed</a:t>
            </a:r>
            <a:r>
              <a:rPr lang="tr-TR" sz="1000" dirty="0"/>
              <a:t> </a:t>
            </a:r>
            <a:r>
              <a:rPr lang="tr-TR" sz="1000" dirty="0" err="1"/>
              <a:t>Distance</a:t>
            </a:r>
            <a:r>
              <a:rPr lang="tr-TR" sz="1000" dirty="0"/>
              <a:t> </a:t>
            </a:r>
            <a:r>
              <a:rPr lang="tr-TR" sz="1000" dirty="0" err="1"/>
              <a:t>Functions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Representation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i="1" dirty="0"/>
              <a:t> </a:t>
            </a:r>
            <a:r>
              <a:rPr lang="tr-TR" sz="1000" i="1" dirty="0" err="1"/>
              <a:t>and</a:t>
            </a:r>
            <a:r>
              <a:rPr lang="tr-TR" sz="1000" i="1" dirty="0"/>
              <a:t> </a:t>
            </a:r>
            <a:r>
              <a:rPr lang="tr-TR" sz="1000" i="1" dirty="0" err="1"/>
              <a:t>Pattern</a:t>
            </a:r>
            <a:r>
              <a:rPr lang="tr-TR" sz="1000" i="1" dirty="0"/>
              <a:t> </a:t>
            </a:r>
            <a:r>
              <a:rPr lang="tr-TR" sz="1000" i="1" dirty="0" err="1"/>
              <a:t>Recognition</a:t>
            </a:r>
            <a:r>
              <a:rPr lang="tr-TR" sz="1000" dirty="0"/>
              <a:t>. 2019.</a:t>
            </a:r>
          </a:p>
        </p:txBody>
      </p:sp>
    </p:spTree>
    <p:extLst>
      <p:ext uri="{BB962C8B-B14F-4D97-AF65-F5344CB8AC3E}">
        <p14:creationId xmlns:p14="http://schemas.microsoft.com/office/powerpoint/2010/main" val="766632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FBE262-719C-A840-A139-CC3E4719FBFA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D86B70-91BD-4749-8190-81962172C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75" y="2361362"/>
            <a:ext cx="8424863" cy="1295400"/>
          </a:xfrm>
        </p:spPr>
        <p:txBody>
          <a:bodyPr/>
          <a:lstStyle/>
          <a:p>
            <a:r>
              <a:rPr lang="tr-TR" dirty="0"/>
              <a:t>			</a:t>
            </a:r>
            <a:r>
              <a:rPr lang="tr-TR" sz="4000" dirty="0" err="1"/>
              <a:t>Methodology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1929268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480A-A673-B845-AD26-6E929E64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SDFs as 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E61F75-CD7B-1442-95DA-84B7CED432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8775" y="1066800"/>
                <a:ext cx="4725289" cy="5105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>
                    <a:ea typeface="Cambria Math" panose="02040503050406030204" pitchFamily="18" charset="0"/>
                  </a:rPr>
                  <a:t>Data</a:t>
                </a:r>
                <a:r>
                  <a:rPr lang="en-US" dirty="0">
                    <a:ea typeface="Cambria Math" panose="02040503050406030204" pitchFamily="18" charset="0"/>
                  </a:rPr>
                  <a:t>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𝑆𝐷𝐹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u="sng" dirty="0">
                    <a:ea typeface="Cambria Math" panose="02040503050406030204" pitchFamily="18" charset="0"/>
                  </a:rPr>
                  <a:t>Training</a:t>
                </a:r>
                <a:r>
                  <a:rPr lang="en-US" b="1" dirty="0">
                    <a:ea typeface="Cambria Math" panose="02040503050406030204" pitchFamily="18" charset="0"/>
                  </a:rPr>
                  <a:t>:</a:t>
                </a: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𝑆𝐷𝐹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tr-TR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𝑐𝑙𝑎𝑚𝑝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𝑐𝑙𝑎𝑚𝑝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i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ea typeface="Cambria Math" panose="02040503050406030204" pitchFamily="18" charset="0"/>
                        </a:rPr>
                        <m:t>Optimize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ea typeface="Cambria Math" panose="02040503050406030204" pitchFamily="18" charset="0"/>
                        </a:rPr>
                        <m:t>using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m:rPr>
                          <m:nor/>
                        </m:rPr>
                        <a:rPr lang="en-US" b="0" i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ea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b="0" i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ea typeface="Cambria Math" panose="02040503050406030204" pitchFamily="18" charset="0"/>
                        </a:rPr>
                        <m:t>dataset</m:t>
                      </m:r>
                      <m:r>
                        <m:rPr>
                          <m:nor/>
                        </m:rPr>
                        <a:rPr lang="en-US" b="0" i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E61F75-CD7B-1442-95DA-84B7CED432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775" y="1066800"/>
                <a:ext cx="4725289" cy="5105400"/>
              </a:xfrm>
              <a:blipFill>
                <a:blip r:embed="rId2"/>
                <a:stretch>
                  <a:fillRect l="-804" t="-49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8DBE1-0B63-444B-8E8F-D2E378CFED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1EE71-6F99-2446-8F10-89F3A28E7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48F07-234C-0745-B7D3-BBB89A5D2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B9ED0C-74A9-4A4D-920C-3EA07EEAA5C8}"/>
                  </a:ext>
                </a:extLst>
              </p:cNvPr>
              <p:cNvSpPr txBox="1"/>
              <p:nvPr/>
            </p:nvSpPr>
            <p:spPr>
              <a:xfrm>
                <a:off x="5437632" y="1066800"/>
                <a:ext cx="3572256" cy="3416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(point, </a:t>
                </a:r>
                <a:r>
                  <a:rPr lang="en-US" dirty="0" err="1"/>
                  <a:t>groundtruth</a:t>
                </a:r>
                <a:r>
                  <a:rPr lang="en-US" dirty="0"/>
                  <a:t> SDF value) pairs for a single shape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: A deep neural network with trained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: Truncation hyperparameter for ignoring regions too far from the surface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𝑐𝑙𝑎𝑚𝑝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B9ED0C-74A9-4A4D-920C-3EA07EEAA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632" y="1066800"/>
                <a:ext cx="3572256" cy="3416320"/>
              </a:xfrm>
              <a:prstGeom prst="rect">
                <a:avLst/>
              </a:prstGeom>
              <a:blipFill>
                <a:blip r:embed="rId3"/>
                <a:stretch>
                  <a:fillRect l="-1064" t="-7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10F831D-0033-4E48-931E-11B96C6A75AB}"/>
              </a:ext>
            </a:extLst>
          </p:cNvPr>
          <p:cNvSpPr txBox="1"/>
          <p:nvPr/>
        </p:nvSpPr>
        <p:spPr>
          <a:xfrm>
            <a:off x="1740616" y="5203805"/>
            <a:ext cx="5640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Park, </a:t>
            </a:r>
            <a:r>
              <a:rPr lang="tr-TR" sz="1000" dirty="0" err="1"/>
              <a:t>Jeong</a:t>
            </a:r>
            <a:r>
              <a:rPr lang="tr-TR" sz="1000" dirty="0"/>
              <a:t> </a:t>
            </a:r>
            <a:r>
              <a:rPr lang="tr-TR" sz="1000" dirty="0" err="1"/>
              <a:t>Joon</a:t>
            </a:r>
            <a:r>
              <a:rPr lang="tr-TR" sz="1000" dirty="0"/>
              <a:t>, et al. "</a:t>
            </a:r>
            <a:r>
              <a:rPr lang="tr-TR" sz="1000" dirty="0" err="1"/>
              <a:t>DeepSDF</a:t>
            </a:r>
            <a:r>
              <a:rPr lang="tr-TR" sz="1000" dirty="0"/>
              <a:t>: Learning </a:t>
            </a:r>
            <a:r>
              <a:rPr lang="tr-TR" sz="1000" dirty="0" err="1"/>
              <a:t>Continuous</a:t>
            </a:r>
            <a:r>
              <a:rPr lang="tr-TR" sz="1000" dirty="0"/>
              <a:t> </a:t>
            </a:r>
            <a:r>
              <a:rPr lang="tr-TR" sz="1000" dirty="0" err="1"/>
              <a:t>Signed</a:t>
            </a:r>
            <a:r>
              <a:rPr lang="tr-TR" sz="1000" dirty="0"/>
              <a:t> </a:t>
            </a:r>
            <a:r>
              <a:rPr lang="tr-TR" sz="1000" dirty="0" err="1"/>
              <a:t>Distance</a:t>
            </a:r>
            <a:r>
              <a:rPr lang="tr-TR" sz="1000" dirty="0"/>
              <a:t> </a:t>
            </a:r>
            <a:r>
              <a:rPr lang="tr-TR" sz="1000" dirty="0" err="1"/>
              <a:t>Functions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Representation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i="1" dirty="0"/>
              <a:t> </a:t>
            </a:r>
            <a:r>
              <a:rPr lang="tr-TR" sz="1000" i="1" dirty="0" err="1"/>
              <a:t>and</a:t>
            </a:r>
            <a:r>
              <a:rPr lang="tr-TR" sz="1000" i="1" dirty="0"/>
              <a:t> </a:t>
            </a:r>
            <a:r>
              <a:rPr lang="tr-TR" sz="1000" i="1" dirty="0" err="1"/>
              <a:t>Pattern</a:t>
            </a:r>
            <a:r>
              <a:rPr lang="tr-TR" sz="1000" i="1" dirty="0"/>
              <a:t> </a:t>
            </a:r>
            <a:r>
              <a:rPr lang="tr-TR" sz="1000" i="1" dirty="0" err="1"/>
              <a:t>Recognition</a:t>
            </a:r>
            <a:r>
              <a:rPr lang="tr-TR" sz="1000" dirty="0"/>
              <a:t>. 2019.</a:t>
            </a:r>
          </a:p>
        </p:txBody>
      </p:sp>
    </p:spTree>
    <p:extLst>
      <p:ext uri="{BB962C8B-B14F-4D97-AF65-F5344CB8AC3E}">
        <p14:creationId xmlns:p14="http://schemas.microsoft.com/office/powerpoint/2010/main" val="3733733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EE59-F0AB-2649-988B-5EE2C813B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SDF as a Conditional Auto-Decoder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3F4F1-7277-9D42-86FA-0126D2540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Latent vector: </a:t>
            </a:r>
            <a:r>
              <a:rPr lang="en-US" dirty="0"/>
              <a:t>Learned embedding for each shape</a:t>
            </a:r>
          </a:p>
          <a:p>
            <a:r>
              <a:rPr lang="en-US" b="1" dirty="0"/>
              <a:t>Condition: </a:t>
            </a:r>
            <a:r>
              <a:rPr lang="en-US" dirty="0"/>
              <a:t>3D coordinates</a:t>
            </a:r>
          </a:p>
          <a:p>
            <a:r>
              <a:rPr lang="en-US" b="1" dirty="0"/>
              <a:t>Output: </a:t>
            </a:r>
            <a:r>
              <a:rPr lang="en-US" dirty="0"/>
              <a:t>Signed distance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340C6-D1FF-5A41-BEBF-BD332F0F4D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16,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10962-0752-4D44-AE3F-583864615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7BB35-B819-A64D-B8B5-344CB1C5E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1FAF750-B26F-0F46-A027-1B2C1233E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897"/>
          <a:stretch/>
        </p:blipFill>
        <p:spPr>
          <a:xfrm>
            <a:off x="358775" y="2131972"/>
            <a:ext cx="4179592" cy="1777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51DE8A-8B88-2441-9E8E-1EB583420FF1}"/>
              </a:ext>
            </a:extLst>
          </p:cNvPr>
          <p:cNvSpPr txBox="1"/>
          <p:nvPr/>
        </p:nvSpPr>
        <p:spPr>
          <a:xfrm>
            <a:off x="587315" y="4201829"/>
            <a:ext cx="5640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Park, </a:t>
            </a:r>
            <a:r>
              <a:rPr lang="tr-TR" sz="1000" dirty="0" err="1"/>
              <a:t>Jeong</a:t>
            </a:r>
            <a:r>
              <a:rPr lang="tr-TR" sz="1000" dirty="0"/>
              <a:t> </a:t>
            </a:r>
            <a:r>
              <a:rPr lang="tr-TR" sz="1000" dirty="0" err="1"/>
              <a:t>Joon</a:t>
            </a:r>
            <a:r>
              <a:rPr lang="tr-TR" sz="1000" dirty="0"/>
              <a:t>, et al. "</a:t>
            </a:r>
            <a:r>
              <a:rPr lang="tr-TR" sz="1000" dirty="0" err="1"/>
              <a:t>DeepSDF</a:t>
            </a:r>
            <a:r>
              <a:rPr lang="tr-TR" sz="1000" dirty="0"/>
              <a:t>: Learning </a:t>
            </a:r>
            <a:r>
              <a:rPr lang="tr-TR" sz="1000" dirty="0" err="1"/>
              <a:t>Continuous</a:t>
            </a:r>
            <a:r>
              <a:rPr lang="tr-TR" sz="1000" dirty="0"/>
              <a:t> </a:t>
            </a:r>
            <a:r>
              <a:rPr lang="tr-TR" sz="1000" dirty="0" err="1"/>
              <a:t>Signed</a:t>
            </a:r>
            <a:r>
              <a:rPr lang="tr-TR" sz="1000" dirty="0"/>
              <a:t> </a:t>
            </a:r>
            <a:r>
              <a:rPr lang="tr-TR" sz="1000" dirty="0" err="1"/>
              <a:t>Distance</a:t>
            </a:r>
            <a:r>
              <a:rPr lang="tr-TR" sz="1000" dirty="0"/>
              <a:t> </a:t>
            </a:r>
            <a:r>
              <a:rPr lang="tr-TR" sz="1000" dirty="0" err="1"/>
              <a:t>Functions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Representation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i="1" dirty="0"/>
              <a:t> </a:t>
            </a:r>
            <a:r>
              <a:rPr lang="tr-TR" sz="1000" i="1" dirty="0" err="1"/>
              <a:t>and</a:t>
            </a:r>
            <a:r>
              <a:rPr lang="tr-TR" sz="1000" i="1" dirty="0"/>
              <a:t> </a:t>
            </a:r>
            <a:r>
              <a:rPr lang="tr-TR" sz="1000" i="1" dirty="0" err="1"/>
              <a:t>Pattern</a:t>
            </a:r>
            <a:r>
              <a:rPr lang="tr-TR" sz="1000" i="1" dirty="0"/>
              <a:t> </a:t>
            </a:r>
            <a:r>
              <a:rPr lang="tr-TR" sz="1000" i="1" dirty="0" err="1"/>
              <a:t>Recognition</a:t>
            </a:r>
            <a:r>
              <a:rPr lang="tr-TR" sz="1000" dirty="0"/>
              <a:t>. 2019.</a:t>
            </a:r>
          </a:p>
        </p:txBody>
      </p:sp>
    </p:spTree>
    <p:extLst>
      <p:ext uri="{BB962C8B-B14F-4D97-AF65-F5344CB8AC3E}">
        <p14:creationId xmlns:p14="http://schemas.microsoft.com/office/powerpoint/2010/main" val="3126006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2D58-02C8-C246-AC90-461477E8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Auto-Decoder Based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9DC5F-276F-1E47-B5FC-53A770587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066800"/>
            <a:ext cx="8424863" cy="58406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21D22-14FA-EB46-BCF4-DEF5B80255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16,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18696-2D0E-5649-AA5D-855EC9F09B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52BAF-A6FC-1644-99B7-3EAE791A6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8C8429-4992-EE46-BBA6-9140F9DF857A}"/>
                  </a:ext>
                </a:extLst>
              </p:cNvPr>
              <p:cNvSpPr txBox="1"/>
              <p:nvPr/>
            </p:nvSpPr>
            <p:spPr>
              <a:xfrm>
                <a:off x="621584" y="944920"/>
                <a:ext cx="4750804" cy="5143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: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𝑆𝐷𝐹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brk m:alnAt="9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brk m:alnAt="9"/>
                            </m:r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u="sng" dirty="0">
                    <a:ea typeface="Cambria Math" panose="02040503050406030204" pitchFamily="18" charset="0"/>
                  </a:rPr>
                  <a:t>In training</a:t>
                </a:r>
                <a:r>
                  <a:rPr lang="en-US" b="1" dirty="0">
                    <a:ea typeface="Cambria Math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  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nary>
                            </m:e>
                          </m:nary>
                        </m:e>
                      </m:func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u="sng" dirty="0"/>
                  <a:t>For unknown shapes: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 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nary>
                            </m:e>
                          </m:nary>
                        </m:e>
                      </m:func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8C8429-4992-EE46-BBA6-9140F9DF8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84" y="944920"/>
                <a:ext cx="4750804" cy="5143011"/>
              </a:xfrm>
              <a:prstGeom prst="rect">
                <a:avLst/>
              </a:prstGeom>
              <a:blipFill>
                <a:blip r:embed="rId2"/>
                <a:stretch>
                  <a:fillRect l="-800" t="-7882" b="-1896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91E53B0-0EC8-C144-8839-BD29F881D181}"/>
              </a:ext>
            </a:extLst>
          </p:cNvPr>
          <p:cNvSpPr txBox="1"/>
          <p:nvPr/>
        </p:nvSpPr>
        <p:spPr>
          <a:xfrm>
            <a:off x="5955030" y="944920"/>
            <a:ext cx="2828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i: Index of a </a:t>
            </a:r>
            <a:r>
              <a:rPr lang="tr-TR" dirty="0" err="1"/>
              <a:t>shape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dataset</a:t>
            </a:r>
            <a:endParaRPr lang="tr-TR" dirty="0"/>
          </a:p>
          <a:p>
            <a:endParaRPr lang="tr-TR" dirty="0"/>
          </a:p>
          <a:p>
            <a:r>
              <a:rPr lang="tr-TR" dirty="0"/>
              <a:t>j: Index of a </a:t>
            </a:r>
            <a:r>
              <a:rPr lang="tr-TR" dirty="0" err="1"/>
              <a:t>point</a:t>
            </a:r>
            <a:r>
              <a:rPr lang="tr-TR" dirty="0"/>
              <a:t> in a </a:t>
            </a:r>
            <a:r>
              <a:rPr lang="tr-TR" dirty="0" err="1"/>
              <a:t>shape</a:t>
            </a:r>
            <a:endParaRPr lang="tr-T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EFE5F-6CA9-794F-A710-49B245557601}"/>
              </a:ext>
            </a:extLst>
          </p:cNvPr>
          <p:cNvSpPr txBox="1"/>
          <p:nvPr/>
        </p:nvSpPr>
        <p:spPr>
          <a:xfrm>
            <a:off x="1187314" y="5887876"/>
            <a:ext cx="6966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Park, </a:t>
            </a:r>
            <a:r>
              <a:rPr lang="tr-TR" sz="1000" dirty="0" err="1"/>
              <a:t>Jeong</a:t>
            </a:r>
            <a:r>
              <a:rPr lang="tr-TR" sz="1000" dirty="0"/>
              <a:t> </a:t>
            </a:r>
            <a:r>
              <a:rPr lang="tr-TR" sz="1000" dirty="0" err="1"/>
              <a:t>Joon</a:t>
            </a:r>
            <a:r>
              <a:rPr lang="tr-TR" sz="1000" dirty="0"/>
              <a:t>, et al. "</a:t>
            </a:r>
            <a:r>
              <a:rPr lang="tr-TR" sz="1000" dirty="0" err="1"/>
              <a:t>DeepSDF</a:t>
            </a:r>
            <a:r>
              <a:rPr lang="tr-TR" sz="1000" dirty="0"/>
              <a:t>: Learning </a:t>
            </a:r>
            <a:r>
              <a:rPr lang="tr-TR" sz="1000" dirty="0" err="1"/>
              <a:t>Continuous</a:t>
            </a:r>
            <a:r>
              <a:rPr lang="tr-TR" sz="1000" dirty="0"/>
              <a:t> </a:t>
            </a:r>
            <a:r>
              <a:rPr lang="tr-TR" sz="1000" dirty="0" err="1"/>
              <a:t>Signed</a:t>
            </a:r>
            <a:r>
              <a:rPr lang="tr-TR" sz="1000" dirty="0"/>
              <a:t> </a:t>
            </a:r>
            <a:r>
              <a:rPr lang="tr-TR" sz="1000" dirty="0" err="1"/>
              <a:t>Distance</a:t>
            </a:r>
            <a:r>
              <a:rPr lang="tr-TR" sz="1000" dirty="0"/>
              <a:t> </a:t>
            </a:r>
            <a:r>
              <a:rPr lang="tr-TR" sz="1000" dirty="0" err="1"/>
              <a:t>Functions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Representation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i="1" dirty="0"/>
              <a:t> </a:t>
            </a:r>
            <a:r>
              <a:rPr lang="tr-TR" sz="1000" i="1" dirty="0" err="1"/>
              <a:t>and</a:t>
            </a:r>
            <a:r>
              <a:rPr lang="tr-TR" sz="1000" i="1" dirty="0"/>
              <a:t> </a:t>
            </a:r>
            <a:r>
              <a:rPr lang="tr-TR" sz="1000" i="1" dirty="0" err="1"/>
              <a:t>Pattern</a:t>
            </a:r>
            <a:r>
              <a:rPr lang="tr-TR" sz="1000" i="1" dirty="0"/>
              <a:t> </a:t>
            </a:r>
            <a:r>
              <a:rPr lang="tr-TR" sz="1000" i="1" dirty="0" err="1"/>
              <a:t>Recognition</a:t>
            </a:r>
            <a:r>
              <a:rPr lang="tr-TR" sz="1000" dirty="0"/>
              <a:t>. 2019.</a:t>
            </a:r>
          </a:p>
        </p:txBody>
      </p:sp>
    </p:spTree>
    <p:extLst>
      <p:ext uri="{BB962C8B-B14F-4D97-AF65-F5344CB8AC3E}">
        <p14:creationId xmlns:p14="http://schemas.microsoft.com/office/powerpoint/2010/main" val="1058575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82B6-DCB4-D745-B3C8-48B25B2D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7E1FE-E1C9-7242-BF66-822D05219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137" y="952500"/>
            <a:ext cx="8424863" cy="5105400"/>
          </a:xfrm>
        </p:spPr>
        <p:txBody>
          <a:bodyPr/>
          <a:lstStyle/>
          <a:p>
            <a:r>
              <a:rPr lang="en-US" dirty="0" err="1"/>
              <a:t>ShapeNet</a:t>
            </a:r>
            <a:r>
              <a:rPr lang="en-US" dirty="0"/>
              <a:t> is used</a:t>
            </a:r>
          </a:p>
          <a:p>
            <a:r>
              <a:rPr lang="en-US" dirty="0"/>
              <a:t>Coordinates were normalized to the unit sphere</a:t>
            </a:r>
          </a:p>
          <a:p>
            <a:r>
              <a:rPr lang="en-US" dirty="0"/>
              <a:t>500k spatial points were sampled</a:t>
            </a:r>
          </a:p>
          <a:p>
            <a:r>
              <a:rPr lang="en-US" dirty="0"/>
              <a:t>Points from the surface are densely sampled using multiple cameras</a:t>
            </a:r>
          </a:p>
          <a:p>
            <a:r>
              <a:rPr lang="en-US" dirty="0"/>
              <a:t>For each sampled point, closest point in the surface is computed</a:t>
            </a:r>
          </a:p>
          <a:p>
            <a:r>
              <a:rPr lang="en-US" dirty="0"/>
              <a:t>Non-watertight shapes are ignored (by checking visibility of different triangle surfaces)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623EF-9F82-4945-B8B5-D4DE99B4EC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16,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95FB1-1505-7340-B5E8-1E822CE4C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E630F-C618-984B-973C-1755265BB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CD145-5702-5443-9A15-DDB2B2B23FB0}"/>
              </a:ext>
            </a:extLst>
          </p:cNvPr>
          <p:cNvSpPr txBox="1"/>
          <p:nvPr/>
        </p:nvSpPr>
        <p:spPr>
          <a:xfrm>
            <a:off x="1247686" y="5857845"/>
            <a:ext cx="6392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err="1"/>
              <a:t>Chang</a:t>
            </a:r>
            <a:r>
              <a:rPr lang="tr-TR" sz="1000" dirty="0"/>
              <a:t>, </a:t>
            </a:r>
            <a:r>
              <a:rPr lang="tr-TR" sz="1000" dirty="0" err="1"/>
              <a:t>Angel</a:t>
            </a:r>
            <a:r>
              <a:rPr lang="tr-TR" sz="1000" dirty="0"/>
              <a:t> X., et al. "</a:t>
            </a:r>
            <a:r>
              <a:rPr lang="tr-TR" sz="1000" dirty="0" err="1"/>
              <a:t>Shapenet</a:t>
            </a:r>
            <a:r>
              <a:rPr lang="tr-TR" sz="1000" dirty="0"/>
              <a:t>: An </a:t>
            </a:r>
            <a:r>
              <a:rPr lang="tr-TR" sz="1000" dirty="0" err="1"/>
              <a:t>information-rich</a:t>
            </a:r>
            <a:r>
              <a:rPr lang="tr-TR" sz="1000" dirty="0"/>
              <a:t> 3d model </a:t>
            </a:r>
            <a:r>
              <a:rPr lang="tr-TR" sz="1000" dirty="0" err="1"/>
              <a:t>repository</a:t>
            </a:r>
            <a:r>
              <a:rPr lang="tr-TR" sz="1000" dirty="0"/>
              <a:t>." </a:t>
            </a:r>
            <a:r>
              <a:rPr lang="tr-TR" sz="1000" i="1" dirty="0" err="1"/>
              <a:t>arXiv</a:t>
            </a:r>
            <a:r>
              <a:rPr lang="tr-TR" sz="1000" i="1" dirty="0"/>
              <a:t> </a:t>
            </a:r>
            <a:r>
              <a:rPr lang="tr-TR" sz="1000" i="1" dirty="0" err="1"/>
              <a:t>preprint</a:t>
            </a:r>
            <a:r>
              <a:rPr lang="tr-TR" sz="1000" i="1" dirty="0"/>
              <a:t> arXiv:1512.03012</a:t>
            </a:r>
            <a:r>
              <a:rPr lang="tr-TR" sz="1000" dirty="0"/>
              <a:t> (2015).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6F68EE-30F3-7D4F-A4CE-D8AB775C2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4" t="9674" r="3825"/>
          <a:stretch/>
        </p:blipFill>
        <p:spPr>
          <a:xfrm>
            <a:off x="1117172" y="3429000"/>
            <a:ext cx="2333002" cy="2087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02C7DD-0CB8-6449-AFA0-418D1047DC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" t="4423" r="-777"/>
          <a:stretch/>
        </p:blipFill>
        <p:spPr>
          <a:xfrm>
            <a:off x="4597293" y="3474458"/>
            <a:ext cx="2565400" cy="208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E615-A955-5647-B2B7-8FEDE089B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228600"/>
            <a:ext cx="8404225" cy="609600"/>
          </a:xfrm>
        </p:spPr>
        <p:txBody>
          <a:bodyPr/>
          <a:lstStyle/>
          <a:p>
            <a:r>
              <a:rPr lang="en-US" dirty="0"/>
              <a:t>Architecture and Training Details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A2FF26-35B3-D544-827B-1DB8B1EA0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465"/>
          <a:stretch/>
        </p:blipFill>
        <p:spPr>
          <a:xfrm>
            <a:off x="734938" y="2825110"/>
            <a:ext cx="6815342" cy="15125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52DC9-8642-7647-B794-55C5E5F42F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16,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E92AD-92B3-2448-B046-825CF5048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678C-BF7A-E342-A68D-258E221F0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48EA86-28AF-A743-8998-9049DA703009}"/>
              </a:ext>
            </a:extLst>
          </p:cNvPr>
          <p:cNvSpPr txBox="1"/>
          <p:nvPr/>
        </p:nvSpPr>
        <p:spPr>
          <a:xfrm>
            <a:off x="1117172" y="4592481"/>
            <a:ext cx="68153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Park, </a:t>
            </a:r>
            <a:r>
              <a:rPr lang="tr-TR" sz="1000" dirty="0" err="1"/>
              <a:t>Jeong</a:t>
            </a:r>
            <a:r>
              <a:rPr lang="tr-TR" sz="1000" dirty="0"/>
              <a:t> </a:t>
            </a:r>
            <a:r>
              <a:rPr lang="tr-TR" sz="1000" dirty="0" err="1"/>
              <a:t>Joon</a:t>
            </a:r>
            <a:r>
              <a:rPr lang="tr-TR" sz="1000" dirty="0"/>
              <a:t>, et al. "</a:t>
            </a:r>
            <a:r>
              <a:rPr lang="tr-TR" sz="1000" dirty="0" err="1"/>
              <a:t>DeepSDF</a:t>
            </a:r>
            <a:r>
              <a:rPr lang="tr-TR" sz="1000" dirty="0"/>
              <a:t>: Learning </a:t>
            </a:r>
            <a:r>
              <a:rPr lang="tr-TR" sz="1000" dirty="0" err="1"/>
              <a:t>Continuous</a:t>
            </a:r>
            <a:r>
              <a:rPr lang="tr-TR" sz="1000" dirty="0"/>
              <a:t> </a:t>
            </a:r>
            <a:r>
              <a:rPr lang="tr-TR" sz="1000" dirty="0" err="1"/>
              <a:t>Signed</a:t>
            </a:r>
            <a:r>
              <a:rPr lang="tr-TR" sz="1000" dirty="0"/>
              <a:t> </a:t>
            </a:r>
            <a:r>
              <a:rPr lang="tr-TR" sz="1000" dirty="0" err="1"/>
              <a:t>Distance</a:t>
            </a:r>
            <a:r>
              <a:rPr lang="tr-TR" sz="1000" dirty="0"/>
              <a:t> </a:t>
            </a:r>
            <a:r>
              <a:rPr lang="tr-TR" sz="1000" dirty="0" err="1"/>
              <a:t>Functions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Representation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i="1" dirty="0"/>
              <a:t> </a:t>
            </a:r>
            <a:r>
              <a:rPr lang="tr-TR" sz="1000" i="1" dirty="0" err="1"/>
              <a:t>and</a:t>
            </a:r>
            <a:r>
              <a:rPr lang="tr-TR" sz="1000" i="1" dirty="0"/>
              <a:t> </a:t>
            </a:r>
            <a:r>
              <a:rPr lang="tr-TR" sz="1000" i="1" dirty="0" err="1"/>
              <a:t>Pattern</a:t>
            </a:r>
            <a:r>
              <a:rPr lang="tr-TR" sz="1000" i="1" dirty="0"/>
              <a:t> </a:t>
            </a:r>
            <a:r>
              <a:rPr lang="tr-TR" sz="1000" i="1" dirty="0" err="1"/>
              <a:t>Recognition</a:t>
            </a:r>
            <a:r>
              <a:rPr lang="tr-TR" sz="1000" dirty="0"/>
              <a:t>. 2019.</a:t>
            </a:r>
          </a:p>
          <a:p>
            <a:endParaRPr lang="tr-TR" sz="1000" dirty="0"/>
          </a:p>
          <a:p>
            <a:r>
              <a:rPr lang="tr-TR" sz="1000" dirty="0" err="1"/>
              <a:t>Salimans</a:t>
            </a:r>
            <a:r>
              <a:rPr lang="tr-TR" sz="1000" dirty="0"/>
              <a:t>, Tim, </a:t>
            </a:r>
            <a:r>
              <a:rPr lang="tr-TR" sz="1000" dirty="0" err="1"/>
              <a:t>and</a:t>
            </a:r>
            <a:r>
              <a:rPr lang="tr-TR" sz="1000" dirty="0"/>
              <a:t> </a:t>
            </a:r>
            <a:r>
              <a:rPr lang="tr-TR" sz="1000" dirty="0" err="1"/>
              <a:t>Durk</a:t>
            </a:r>
            <a:r>
              <a:rPr lang="tr-TR" sz="1000" dirty="0"/>
              <a:t> P. </a:t>
            </a:r>
            <a:r>
              <a:rPr lang="tr-TR" sz="1000" dirty="0" err="1"/>
              <a:t>Kingma</a:t>
            </a:r>
            <a:r>
              <a:rPr lang="tr-TR" sz="1000" dirty="0"/>
              <a:t>. "</a:t>
            </a:r>
            <a:r>
              <a:rPr lang="tr-TR" sz="1000" dirty="0" err="1"/>
              <a:t>Weight</a:t>
            </a:r>
            <a:r>
              <a:rPr lang="tr-TR" sz="1000" dirty="0"/>
              <a:t> </a:t>
            </a:r>
            <a:r>
              <a:rPr lang="tr-TR" sz="1000" dirty="0" err="1"/>
              <a:t>normalization</a:t>
            </a:r>
            <a:r>
              <a:rPr lang="tr-TR" sz="1000" dirty="0"/>
              <a:t>: A </a:t>
            </a:r>
            <a:r>
              <a:rPr lang="tr-TR" sz="1000" dirty="0" err="1"/>
              <a:t>simple</a:t>
            </a:r>
            <a:r>
              <a:rPr lang="tr-TR" sz="1000" dirty="0"/>
              <a:t> </a:t>
            </a:r>
            <a:r>
              <a:rPr lang="tr-TR" sz="1000" dirty="0" err="1"/>
              <a:t>reparameterization</a:t>
            </a:r>
            <a:r>
              <a:rPr lang="tr-TR" sz="1000" dirty="0"/>
              <a:t> </a:t>
            </a:r>
            <a:r>
              <a:rPr lang="tr-TR" sz="1000" dirty="0" err="1"/>
              <a:t>to</a:t>
            </a:r>
            <a:r>
              <a:rPr lang="tr-TR" sz="1000" dirty="0"/>
              <a:t> </a:t>
            </a:r>
            <a:r>
              <a:rPr lang="tr-TR" sz="1000" dirty="0" err="1"/>
              <a:t>accelerate</a:t>
            </a:r>
            <a:r>
              <a:rPr lang="tr-TR" sz="1000" dirty="0"/>
              <a:t> </a:t>
            </a:r>
            <a:r>
              <a:rPr lang="tr-TR" sz="1000" dirty="0" err="1"/>
              <a:t>training</a:t>
            </a:r>
            <a:r>
              <a:rPr lang="tr-TR" sz="1000" dirty="0"/>
              <a:t> of </a:t>
            </a:r>
            <a:r>
              <a:rPr lang="tr-TR" sz="1000" dirty="0" err="1"/>
              <a:t>deep</a:t>
            </a:r>
            <a:r>
              <a:rPr lang="tr-TR" sz="1000" dirty="0"/>
              <a:t> </a:t>
            </a:r>
            <a:r>
              <a:rPr lang="tr-TR" sz="1000" dirty="0" err="1"/>
              <a:t>neural</a:t>
            </a:r>
            <a:r>
              <a:rPr lang="tr-TR" sz="1000" dirty="0"/>
              <a:t> </a:t>
            </a:r>
            <a:r>
              <a:rPr lang="tr-TR" sz="1000" dirty="0" err="1"/>
              <a:t>networks</a:t>
            </a:r>
            <a:r>
              <a:rPr lang="tr-TR" sz="1000" dirty="0"/>
              <a:t>." </a:t>
            </a:r>
            <a:r>
              <a:rPr lang="tr-TR" sz="1000" dirty="0" err="1"/>
              <a:t>Advances</a:t>
            </a:r>
            <a:r>
              <a:rPr lang="tr-TR" sz="1000" dirty="0"/>
              <a:t> in </a:t>
            </a:r>
            <a:r>
              <a:rPr lang="tr-TR" sz="1000" dirty="0" err="1"/>
              <a:t>Neural</a:t>
            </a:r>
            <a:r>
              <a:rPr lang="tr-TR" sz="1000" dirty="0"/>
              <a:t> Information </a:t>
            </a:r>
            <a:r>
              <a:rPr lang="tr-TR" sz="1000" dirty="0" err="1"/>
              <a:t>Processing</a:t>
            </a:r>
            <a:r>
              <a:rPr lang="tr-TR" sz="1000" dirty="0"/>
              <a:t> </a:t>
            </a:r>
            <a:r>
              <a:rPr lang="tr-TR" sz="1000" dirty="0" err="1"/>
              <a:t>Systems</a:t>
            </a:r>
            <a:r>
              <a:rPr lang="tr-TR" sz="1000" dirty="0"/>
              <a:t>. 2016.</a:t>
            </a:r>
          </a:p>
          <a:p>
            <a:endParaRPr lang="tr-TR" sz="1000" dirty="0"/>
          </a:p>
          <a:p>
            <a:r>
              <a:rPr lang="tr-TR" sz="1000" dirty="0" err="1"/>
              <a:t>Kingma</a:t>
            </a:r>
            <a:r>
              <a:rPr lang="tr-TR" sz="1000" dirty="0"/>
              <a:t>, </a:t>
            </a:r>
            <a:r>
              <a:rPr lang="tr-TR" sz="1000" dirty="0" err="1"/>
              <a:t>Diederik</a:t>
            </a:r>
            <a:r>
              <a:rPr lang="tr-TR" sz="1000" dirty="0"/>
              <a:t> P., </a:t>
            </a:r>
            <a:r>
              <a:rPr lang="tr-TR" sz="1000" dirty="0" err="1"/>
              <a:t>and</a:t>
            </a:r>
            <a:r>
              <a:rPr lang="tr-TR" sz="1000" dirty="0"/>
              <a:t> Jimmy </a:t>
            </a:r>
            <a:r>
              <a:rPr lang="tr-TR" sz="1000" dirty="0" err="1"/>
              <a:t>Ba</a:t>
            </a:r>
            <a:r>
              <a:rPr lang="tr-TR" sz="1000" dirty="0"/>
              <a:t>. "Adam: A </a:t>
            </a:r>
            <a:r>
              <a:rPr lang="tr-TR" sz="1000" dirty="0" err="1"/>
              <a:t>method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stochastic</a:t>
            </a:r>
            <a:r>
              <a:rPr lang="tr-TR" sz="1000" dirty="0"/>
              <a:t> </a:t>
            </a:r>
            <a:r>
              <a:rPr lang="tr-TR" sz="1000" dirty="0" err="1"/>
              <a:t>optimization</a:t>
            </a:r>
            <a:r>
              <a:rPr lang="tr-TR" sz="1000" dirty="0"/>
              <a:t>." </a:t>
            </a:r>
            <a:r>
              <a:rPr lang="tr-TR" sz="1000" dirty="0" err="1"/>
              <a:t>arXiv</a:t>
            </a:r>
            <a:r>
              <a:rPr lang="tr-TR" sz="1000" dirty="0"/>
              <a:t> </a:t>
            </a:r>
            <a:r>
              <a:rPr lang="tr-TR" sz="1000" dirty="0" err="1"/>
              <a:t>preprint</a:t>
            </a:r>
            <a:r>
              <a:rPr lang="tr-TR" sz="1000" dirty="0"/>
              <a:t> arXiv:1412.6980 (2014).</a:t>
            </a:r>
          </a:p>
          <a:p>
            <a:endParaRPr lang="tr-TR" sz="1000" dirty="0"/>
          </a:p>
          <a:p>
            <a:endParaRPr lang="tr-TR" sz="10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AF8F6F2-5B6F-D743-8A8F-3954F79ECFB5}"/>
              </a:ext>
            </a:extLst>
          </p:cNvPr>
          <p:cNvSpPr txBox="1">
            <a:spLocks/>
          </p:cNvSpPr>
          <p:nvPr/>
        </p:nvSpPr>
        <p:spPr bwMode="auto">
          <a:xfrm>
            <a:off x="338137" y="952500"/>
            <a:ext cx="8424863" cy="178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333333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9pPr>
          </a:lstStyle>
          <a:p>
            <a:pPr defTabSz="914400"/>
            <a:r>
              <a:rPr lang="en-US" kern="0" dirty="0"/>
              <a:t>Adam optimizer is used</a:t>
            </a:r>
          </a:p>
          <a:p>
            <a:pPr defTabSz="914400"/>
            <a:r>
              <a:rPr lang="en-US" kern="0" dirty="0"/>
              <a:t>𝛿 is set to 0.1</a:t>
            </a:r>
          </a:p>
          <a:p>
            <a:pPr defTabSz="914400"/>
            <a:r>
              <a:rPr lang="en-US" kern="0" dirty="0"/>
              <a:t>Latent vectors are initialized from N(0, 0.001)</a:t>
            </a:r>
          </a:p>
          <a:p>
            <a:pPr defTabSz="914400"/>
            <a:r>
              <a:rPr lang="en-US" kern="0" dirty="0"/>
              <a:t>Weight normalization is used</a:t>
            </a:r>
          </a:p>
          <a:p>
            <a:pPr defTabSz="914400"/>
            <a:r>
              <a:rPr lang="en-US" kern="0" dirty="0"/>
              <a:t>Trained 8 Hours on 8 GPUs, for 1000 epochs</a:t>
            </a:r>
          </a:p>
        </p:txBody>
      </p:sp>
    </p:spTree>
    <p:extLst>
      <p:ext uri="{BB962C8B-B14F-4D97-AF65-F5344CB8AC3E}">
        <p14:creationId xmlns:p14="http://schemas.microsoft.com/office/powerpoint/2010/main" val="1482938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2"/>
          </p:nvPr>
        </p:nvSpPr>
        <p:spPr>
          <a:xfrm>
            <a:off x="2190541" y="2009672"/>
            <a:ext cx="6663436" cy="2391506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en-US" sz="2000" dirty="0"/>
              <a:t>Introduction</a:t>
            </a:r>
          </a:p>
          <a:p>
            <a:pPr marL="342900" indent="-342900">
              <a:buAutoNum type="arabicParenR"/>
            </a:pPr>
            <a:r>
              <a:rPr lang="en-US" sz="2000" dirty="0"/>
              <a:t>Related Work</a:t>
            </a:r>
          </a:p>
          <a:p>
            <a:pPr marL="342900" indent="-342900">
              <a:buAutoNum type="arabicParenR"/>
            </a:pPr>
            <a:r>
              <a:rPr lang="en-US" sz="2000" dirty="0"/>
              <a:t>Methodology</a:t>
            </a:r>
          </a:p>
          <a:p>
            <a:pPr marL="342900" indent="-342900">
              <a:buAutoNum type="arabicParenR"/>
            </a:pPr>
            <a:r>
              <a:rPr lang="en-US" sz="2000" dirty="0"/>
              <a:t>Experiments</a:t>
            </a:r>
          </a:p>
          <a:p>
            <a:pPr marL="342900" indent="-342900">
              <a:buAutoNum type="arabicParenR"/>
            </a:pPr>
            <a:r>
              <a:rPr lang="en-US" sz="2000" dirty="0"/>
              <a:t>Conclusion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190540" y="1185707"/>
            <a:ext cx="6663437" cy="823965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93771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FBE262-719C-A840-A139-CC3E4719FBFA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D86B70-91BD-4749-8190-81962172C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75" y="2361362"/>
            <a:ext cx="8424863" cy="1295400"/>
          </a:xfrm>
        </p:spPr>
        <p:txBody>
          <a:bodyPr/>
          <a:lstStyle/>
          <a:p>
            <a:r>
              <a:rPr lang="tr-TR" dirty="0"/>
              <a:t>			</a:t>
            </a:r>
            <a:r>
              <a:rPr lang="tr-TR" sz="4000" dirty="0" err="1"/>
              <a:t>Experiments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2785090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7217-9437-A547-8843-EC8592B52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Known Shape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BF48A-163E-1B4A-BE9E-7C79A99DD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try to overfit to training instances, one network per category</a:t>
            </a:r>
          </a:p>
          <a:p>
            <a:r>
              <a:rPr lang="en-US" dirty="0"/>
              <a:t>Data compression quality, not learning</a:t>
            </a:r>
          </a:p>
          <a:p>
            <a:r>
              <a:rPr lang="en-US" dirty="0"/>
              <a:t>OGN and </a:t>
            </a:r>
            <a:r>
              <a:rPr lang="en-US" dirty="0" err="1"/>
              <a:t>AtlasNet</a:t>
            </a:r>
            <a:r>
              <a:rPr lang="en-US" dirty="0"/>
              <a:t> benchmarks are trained per category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B004B-E453-5F49-B07E-49ED59A59B7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32670-C7CC-5448-9B78-BB2CED218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7AE11-8E16-1846-A6C2-D10162651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226BB4-581A-6742-A44D-D666B6659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5" t="8675" r="3203" b="8403"/>
          <a:stretch/>
        </p:blipFill>
        <p:spPr>
          <a:xfrm>
            <a:off x="2197721" y="2308680"/>
            <a:ext cx="4889679" cy="237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D9B223-1685-2941-885C-053B0041F46A}"/>
              </a:ext>
            </a:extLst>
          </p:cNvPr>
          <p:cNvSpPr txBox="1"/>
          <p:nvPr/>
        </p:nvSpPr>
        <p:spPr>
          <a:xfrm>
            <a:off x="1118786" y="5262770"/>
            <a:ext cx="7043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Park, </a:t>
            </a:r>
            <a:r>
              <a:rPr lang="tr-TR" sz="1000" dirty="0" err="1"/>
              <a:t>Jeong</a:t>
            </a:r>
            <a:r>
              <a:rPr lang="tr-TR" sz="1000" dirty="0"/>
              <a:t> </a:t>
            </a:r>
            <a:r>
              <a:rPr lang="tr-TR" sz="1000" dirty="0" err="1"/>
              <a:t>Joon</a:t>
            </a:r>
            <a:r>
              <a:rPr lang="tr-TR" sz="1000" dirty="0"/>
              <a:t>, et al. "</a:t>
            </a:r>
            <a:r>
              <a:rPr lang="tr-TR" sz="1000" dirty="0" err="1"/>
              <a:t>DeepSDF</a:t>
            </a:r>
            <a:r>
              <a:rPr lang="tr-TR" sz="1000" dirty="0"/>
              <a:t>: Learning </a:t>
            </a:r>
            <a:r>
              <a:rPr lang="tr-TR" sz="1000" dirty="0" err="1"/>
              <a:t>Continuous</a:t>
            </a:r>
            <a:r>
              <a:rPr lang="tr-TR" sz="1000" dirty="0"/>
              <a:t> </a:t>
            </a:r>
            <a:r>
              <a:rPr lang="tr-TR" sz="1000" dirty="0" err="1"/>
              <a:t>Signed</a:t>
            </a:r>
            <a:r>
              <a:rPr lang="tr-TR" sz="1000" dirty="0"/>
              <a:t> </a:t>
            </a:r>
            <a:r>
              <a:rPr lang="tr-TR" sz="1000" dirty="0" err="1"/>
              <a:t>Distance</a:t>
            </a:r>
            <a:r>
              <a:rPr lang="tr-TR" sz="1000" dirty="0"/>
              <a:t> </a:t>
            </a:r>
            <a:r>
              <a:rPr lang="tr-TR" sz="1000" dirty="0" err="1"/>
              <a:t>Functions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Representation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i="1" dirty="0"/>
              <a:t> </a:t>
            </a:r>
            <a:r>
              <a:rPr lang="tr-TR" sz="1000" i="1" dirty="0" err="1"/>
              <a:t>and</a:t>
            </a:r>
            <a:r>
              <a:rPr lang="tr-TR" sz="1000" i="1" dirty="0"/>
              <a:t> </a:t>
            </a:r>
            <a:r>
              <a:rPr lang="tr-TR" sz="1000" i="1" dirty="0" err="1"/>
              <a:t>Pattern</a:t>
            </a:r>
            <a:r>
              <a:rPr lang="tr-TR" sz="1000" i="1" dirty="0"/>
              <a:t> </a:t>
            </a:r>
            <a:r>
              <a:rPr lang="tr-TR" sz="1000" i="1" dirty="0" err="1"/>
              <a:t>Recognition</a:t>
            </a:r>
            <a:r>
              <a:rPr lang="tr-TR" sz="1000" dirty="0"/>
              <a:t>. 2019.</a:t>
            </a:r>
          </a:p>
          <a:p>
            <a:r>
              <a:rPr lang="tr-TR" sz="1000" dirty="0"/>
              <a:t> </a:t>
            </a:r>
          </a:p>
          <a:p>
            <a:r>
              <a:rPr lang="tr-TR" sz="1000" dirty="0" err="1"/>
              <a:t>Tatarchenko</a:t>
            </a:r>
            <a:r>
              <a:rPr lang="tr-TR" sz="1000" dirty="0"/>
              <a:t>, </a:t>
            </a:r>
            <a:r>
              <a:rPr lang="tr-TR" sz="1000" dirty="0" err="1"/>
              <a:t>Maxim</a:t>
            </a:r>
            <a:r>
              <a:rPr lang="tr-TR" sz="1000" dirty="0"/>
              <a:t>, </a:t>
            </a:r>
            <a:r>
              <a:rPr lang="tr-TR" sz="1000" dirty="0" err="1"/>
              <a:t>Alexey</a:t>
            </a:r>
            <a:r>
              <a:rPr lang="tr-TR" sz="1000" dirty="0"/>
              <a:t> </a:t>
            </a:r>
            <a:r>
              <a:rPr lang="tr-TR" sz="1000" dirty="0" err="1"/>
              <a:t>Dosovitskiy</a:t>
            </a:r>
            <a:r>
              <a:rPr lang="tr-TR" sz="1000" dirty="0"/>
              <a:t>, </a:t>
            </a:r>
            <a:r>
              <a:rPr lang="tr-TR" sz="1000" dirty="0" err="1"/>
              <a:t>and</a:t>
            </a:r>
            <a:r>
              <a:rPr lang="tr-TR" sz="1000" dirty="0"/>
              <a:t> Thomas </a:t>
            </a:r>
            <a:r>
              <a:rPr lang="tr-TR" sz="1000" dirty="0" err="1"/>
              <a:t>Brox</a:t>
            </a:r>
            <a:r>
              <a:rPr lang="tr-TR" sz="1000" dirty="0"/>
              <a:t>. "</a:t>
            </a:r>
            <a:r>
              <a:rPr lang="tr-TR" sz="1000" dirty="0" err="1"/>
              <a:t>Octree</a:t>
            </a:r>
            <a:r>
              <a:rPr lang="tr-TR" sz="1000" dirty="0"/>
              <a:t> </a:t>
            </a:r>
            <a:r>
              <a:rPr lang="tr-TR" sz="1000" dirty="0" err="1"/>
              <a:t>generating</a:t>
            </a:r>
            <a:r>
              <a:rPr lang="tr-TR" sz="1000" dirty="0"/>
              <a:t> </a:t>
            </a:r>
            <a:r>
              <a:rPr lang="tr-TR" sz="1000" dirty="0" err="1"/>
              <a:t>networks</a:t>
            </a:r>
            <a:r>
              <a:rPr lang="tr-TR" sz="1000" dirty="0"/>
              <a:t>: </a:t>
            </a:r>
            <a:r>
              <a:rPr lang="tr-TR" sz="1000" dirty="0" err="1"/>
              <a:t>Efficient</a:t>
            </a:r>
            <a:r>
              <a:rPr lang="tr-TR" sz="1000" dirty="0"/>
              <a:t> </a:t>
            </a:r>
            <a:r>
              <a:rPr lang="tr-TR" sz="1000" dirty="0" err="1"/>
              <a:t>convolutional</a:t>
            </a:r>
            <a:r>
              <a:rPr lang="tr-TR" sz="1000" dirty="0"/>
              <a:t> </a:t>
            </a:r>
            <a:r>
              <a:rPr lang="tr-TR" sz="1000" dirty="0" err="1"/>
              <a:t>architectures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high-resolution</a:t>
            </a:r>
            <a:r>
              <a:rPr lang="tr-TR" sz="1000" dirty="0"/>
              <a:t> 3d </a:t>
            </a:r>
            <a:r>
              <a:rPr lang="tr-TR" sz="1000" dirty="0" err="1"/>
              <a:t>outputs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International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dirty="0"/>
              <a:t>. 2017.</a:t>
            </a:r>
          </a:p>
          <a:p>
            <a:endParaRPr lang="tr-TR" sz="1000" dirty="0"/>
          </a:p>
        </p:txBody>
      </p:sp>
    </p:spTree>
    <p:extLst>
      <p:ext uri="{BB962C8B-B14F-4D97-AF65-F5344CB8AC3E}">
        <p14:creationId xmlns:p14="http://schemas.microsoft.com/office/powerpoint/2010/main" val="2140955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5D76A-A805-DC4F-BC97-097FBAFE0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to Test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BCEF3-97F1-7F4F-B831-1FBC34146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1066800"/>
            <a:ext cx="5509462" cy="5105400"/>
          </a:xfrm>
        </p:spPr>
        <p:txBody>
          <a:bodyPr/>
          <a:lstStyle/>
          <a:p>
            <a:r>
              <a:rPr lang="en-US" dirty="0"/>
              <a:t>Optimize latent space for different shapes from a category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644E3-EABE-2045-9BE2-5E76578CD6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EF2D5-D43F-7D44-8206-350984692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3A1C0-ADED-0643-96CC-F72FE37CE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22</a:t>
            </a:fld>
            <a:endParaRPr lang="en-US" dirty="0"/>
          </a:p>
        </p:txBody>
      </p:sp>
      <p:pic>
        <p:nvPicPr>
          <p:cNvPr id="11" name="Picture 10" descr="A picture containing table, sitting, small, green&#10;&#10;Description automatically generated">
            <a:extLst>
              <a:ext uri="{FF2B5EF4-FFF2-40B4-BE49-F238E27FC236}">
                <a16:creationId xmlns:a16="http://schemas.microsoft.com/office/drawing/2014/main" id="{ED98CB0C-AD00-CC45-9A8D-F68536B3B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43" r="2695" b="764"/>
          <a:stretch/>
        </p:blipFill>
        <p:spPr>
          <a:xfrm>
            <a:off x="248244" y="2410992"/>
            <a:ext cx="4691226" cy="1461288"/>
          </a:xfrm>
          <a:prstGeom prst="rect">
            <a:avLst/>
          </a:prstGeom>
        </p:spPr>
      </p:pic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A1CF602-AD8A-9F4E-A245-B756DDC31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5" t="6846" r="2250" b="7166"/>
          <a:stretch/>
        </p:blipFill>
        <p:spPr>
          <a:xfrm>
            <a:off x="5110386" y="1394720"/>
            <a:ext cx="3814618" cy="34217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A79F79-C146-FC42-BACB-1CF691F1D8A6}"/>
              </a:ext>
            </a:extLst>
          </p:cNvPr>
          <p:cNvSpPr txBox="1"/>
          <p:nvPr/>
        </p:nvSpPr>
        <p:spPr>
          <a:xfrm>
            <a:off x="358775" y="4981389"/>
            <a:ext cx="7879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Park, </a:t>
            </a:r>
            <a:r>
              <a:rPr lang="tr-TR" sz="1000" dirty="0" err="1"/>
              <a:t>Jeong</a:t>
            </a:r>
            <a:r>
              <a:rPr lang="tr-TR" sz="1000" dirty="0"/>
              <a:t> </a:t>
            </a:r>
            <a:r>
              <a:rPr lang="tr-TR" sz="1000" dirty="0" err="1"/>
              <a:t>Joon</a:t>
            </a:r>
            <a:r>
              <a:rPr lang="tr-TR" sz="1000" dirty="0"/>
              <a:t>, et al. "</a:t>
            </a:r>
            <a:r>
              <a:rPr lang="tr-TR" sz="1000" dirty="0" err="1"/>
              <a:t>DeepSDF</a:t>
            </a:r>
            <a:r>
              <a:rPr lang="tr-TR" sz="1000" dirty="0"/>
              <a:t>: Learning </a:t>
            </a:r>
            <a:r>
              <a:rPr lang="tr-TR" sz="1000" dirty="0" err="1"/>
              <a:t>Continuous</a:t>
            </a:r>
            <a:r>
              <a:rPr lang="tr-TR" sz="1000" dirty="0"/>
              <a:t> </a:t>
            </a:r>
            <a:r>
              <a:rPr lang="tr-TR" sz="1000" dirty="0" err="1"/>
              <a:t>Signed</a:t>
            </a:r>
            <a:r>
              <a:rPr lang="tr-TR" sz="1000" dirty="0"/>
              <a:t> </a:t>
            </a:r>
            <a:r>
              <a:rPr lang="tr-TR" sz="1000" dirty="0" err="1"/>
              <a:t>Distance</a:t>
            </a:r>
            <a:r>
              <a:rPr lang="tr-TR" sz="1000" dirty="0"/>
              <a:t> </a:t>
            </a:r>
            <a:r>
              <a:rPr lang="tr-TR" sz="1000" dirty="0" err="1"/>
              <a:t>Functions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Representation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i="1" dirty="0"/>
              <a:t> </a:t>
            </a:r>
            <a:r>
              <a:rPr lang="tr-TR" sz="1000" i="1" dirty="0" err="1"/>
              <a:t>and</a:t>
            </a:r>
            <a:r>
              <a:rPr lang="tr-TR" sz="1000" i="1" dirty="0"/>
              <a:t> </a:t>
            </a:r>
            <a:r>
              <a:rPr lang="tr-TR" sz="1000" i="1" dirty="0" err="1"/>
              <a:t>Pattern</a:t>
            </a:r>
            <a:r>
              <a:rPr lang="tr-TR" sz="1000" i="1" dirty="0"/>
              <a:t> </a:t>
            </a:r>
            <a:r>
              <a:rPr lang="tr-TR" sz="1000" i="1" dirty="0" err="1"/>
              <a:t>Recognition</a:t>
            </a:r>
            <a:r>
              <a:rPr lang="tr-TR" sz="1000" dirty="0"/>
              <a:t>. 2019.</a:t>
            </a:r>
          </a:p>
          <a:p>
            <a:endParaRPr lang="tr-TR" sz="1000" dirty="0"/>
          </a:p>
          <a:p>
            <a:r>
              <a:rPr lang="tr-TR" sz="1000" dirty="0" err="1"/>
              <a:t>Groueix</a:t>
            </a:r>
            <a:r>
              <a:rPr lang="tr-TR" sz="1000" dirty="0"/>
              <a:t>, </a:t>
            </a:r>
            <a:r>
              <a:rPr lang="tr-TR" sz="1000" dirty="0" err="1"/>
              <a:t>Thibault</a:t>
            </a:r>
            <a:r>
              <a:rPr lang="tr-TR" sz="1000" dirty="0"/>
              <a:t>, et al. "</a:t>
            </a:r>
            <a:r>
              <a:rPr lang="tr-TR" sz="1000" dirty="0" err="1"/>
              <a:t>AtlasNet</a:t>
            </a:r>
            <a:r>
              <a:rPr lang="tr-TR" sz="1000" dirty="0"/>
              <a:t>: A </a:t>
            </a:r>
            <a:r>
              <a:rPr lang="tr-TR" sz="1000" dirty="0" err="1"/>
              <a:t>Papier</a:t>
            </a:r>
            <a:r>
              <a:rPr lang="tr-TR" sz="1000" dirty="0"/>
              <a:t>-M\^ </a:t>
            </a:r>
            <a:r>
              <a:rPr lang="tr-TR" sz="1000" dirty="0" err="1"/>
              <a:t>ach</a:t>
            </a:r>
            <a:r>
              <a:rPr lang="tr-TR" sz="1000" dirty="0"/>
              <a:t>\'e </a:t>
            </a:r>
            <a:r>
              <a:rPr lang="tr-TR" sz="1000" dirty="0" err="1"/>
              <a:t>Approach</a:t>
            </a:r>
            <a:r>
              <a:rPr lang="tr-TR" sz="1000" dirty="0"/>
              <a:t> </a:t>
            </a:r>
            <a:r>
              <a:rPr lang="tr-TR" sz="1000" dirty="0" err="1"/>
              <a:t>to</a:t>
            </a:r>
            <a:r>
              <a:rPr lang="tr-TR" sz="1000" dirty="0"/>
              <a:t> Learning 3D </a:t>
            </a:r>
            <a:r>
              <a:rPr lang="tr-TR" sz="1000" dirty="0" err="1"/>
              <a:t>Surface</a:t>
            </a:r>
            <a:r>
              <a:rPr lang="tr-TR" sz="1000" dirty="0"/>
              <a:t> </a:t>
            </a:r>
            <a:r>
              <a:rPr lang="tr-TR" sz="1000" dirty="0" err="1"/>
              <a:t>Generation</a:t>
            </a:r>
            <a:r>
              <a:rPr lang="tr-TR" sz="1000" dirty="0"/>
              <a:t>." </a:t>
            </a:r>
            <a:r>
              <a:rPr lang="tr-TR" sz="1000" i="1" dirty="0" err="1"/>
              <a:t>arXiv</a:t>
            </a:r>
            <a:r>
              <a:rPr lang="tr-TR" sz="1000" i="1" dirty="0"/>
              <a:t> </a:t>
            </a:r>
            <a:r>
              <a:rPr lang="tr-TR" sz="1000" i="1" dirty="0" err="1"/>
              <a:t>preprint</a:t>
            </a:r>
            <a:r>
              <a:rPr lang="tr-TR" sz="1000" i="1" dirty="0"/>
              <a:t> arXiv:1802.05384</a:t>
            </a:r>
            <a:r>
              <a:rPr lang="tr-TR" sz="1000" dirty="0"/>
              <a:t> (2018).</a:t>
            </a:r>
          </a:p>
        </p:txBody>
      </p:sp>
    </p:spTree>
    <p:extLst>
      <p:ext uri="{BB962C8B-B14F-4D97-AF65-F5344CB8AC3E}">
        <p14:creationId xmlns:p14="http://schemas.microsoft.com/office/powerpoint/2010/main" val="1115685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70486-CC27-154B-8C04-2D9C24464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32DA1-BB5B-D54F-BEAE-D3F5698A3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depth images from one view.</a:t>
            </a:r>
          </a:p>
          <a:p>
            <a:r>
              <a:rPr lang="en-US" dirty="0"/>
              <a:t>Use a trained network for category, optimize the latent vector, forward pass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ED594-FAD9-1E4E-B95A-DBD9727F6E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7602C-AA8C-6F4A-B4CA-B8C82CD8D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DDCAC-D322-3149-9950-5D947BF29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9E29F67D-F46F-A743-8660-20775B226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0" t="5852" r="3118"/>
          <a:stretch/>
        </p:blipFill>
        <p:spPr>
          <a:xfrm>
            <a:off x="392245" y="2160396"/>
            <a:ext cx="4286343" cy="253016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10EE07-5642-A54E-9DED-9ED18616C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3" t="2617" r="4604" b="6088"/>
          <a:stretch/>
        </p:blipFill>
        <p:spPr>
          <a:xfrm>
            <a:off x="5101839" y="2224797"/>
            <a:ext cx="3771154" cy="2530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1331C2-CA8B-A248-8D83-097D278D7DF4}"/>
              </a:ext>
            </a:extLst>
          </p:cNvPr>
          <p:cNvSpPr txBox="1"/>
          <p:nvPr/>
        </p:nvSpPr>
        <p:spPr>
          <a:xfrm>
            <a:off x="991855" y="4983564"/>
            <a:ext cx="7138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Park, </a:t>
            </a:r>
            <a:r>
              <a:rPr lang="tr-TR" sz="1000" dirty="0" err="1"/>
              <a:t>Jeong</a:t>
            </a:r>
            <a:r>
              <a:rPr lang="tr-TR" sz="1000" dirty="0"/>
              <a:t> </a:t>
            </a:r>
            <a:r>
              <a:rPr lang="tr-TR" sz="1000" dirty="0" err="1"/>
              <a:t>Joon</a:t>
            </a:r>
            <a:r>
              <a:rPr lang="tr-TR" sz="1000" dirty="0"/>
              <a:t>, et al. "</a:t>
            </a:r>
            <a:r>
              <a:rPr lang="tr-TR" sz="1000" dirty="0" err="1"/>
              <a:t>DeepSDF</a:t>
            </a:r>
            <a:r>
              <a:rPr lang="tr-TR" sz="1000" dirty="0"/>
              <a:t>: Learning </a:t>
            </a:r>
            <a:r>
              <a:rPr lang="tr-TR" sz="1000" dirty="0" err="1"/>
              <a:t>Continuous</a:t>
            </a:r>
            <a:r>
              <a:rPr lang="tr-TR" sz="1000" dirty="0"/>
              <a:t> </a:t>
            </a:r>
            <a:r>
              <a:rPr lang="tr-TR" sz="1000" dirty="0" err="1"/>
              <a:t>Signed</a:t>
            </a:r>
            <a:r>
              <a:rPr lang="tr-TR" sz="1000" dirty="0"/>
              <a:t> </a:t>
            </a:r>
            <a:r>
              <a:rPr lang="tr-TR" sz="1000" dirty="0" err="1"/>
              <a:t>Distance</a:t>
            </a:r>
            <a:r>
              <a:rPr lang="tr-TR" sz="1000" dirty="0"/>
              <a:t> </a:t>
            </a:r>
            <a:r>
              <a:rPr lang="tr-TR" sz="1000" dirty="0" err="1"/>
              <a:t>Functions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Representation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i="1" dirty="0"/>
              <a:t> </a:t>
            </a:r>
            <a:r>
              <a:rPr lang="tr-TR" sz="1000" i="1" dirty="0" err="1"/>
              <a:t>and</a:t>
            </a:r>
            <a:r>
              <a:rPr lang="tr-TR" sz="1000" i="1" dirty="0"/>
              <a:t> </a:t>
            </a:r>
            <a:r>
              <a:rPr lang="tr-TR" sz="1000" i="1" dirty="0" err="1"/>
              <a:t>Pattern</a:t>
            </a:r>
            <a:r>
              <a:rPr lang="tr-TR" sz="1000" i="1" dirty="0"/>
              <a:t> </a:t>
            </a:r>
            <a:r>
              <a:rPr lang="tr-TR" sz="1000" i="1" dirty="0" err="1"/>
              <a:t>Recognition</a:t>
            </a:r>
            <a:r>
              <a:rPr lang="tr-TR" sz="1000" dirty="0"/>
              <a:t>. 2019.</a:t>
            </a:r>
          </a:p>
          <a:p>
            <a:endParaRPr lang="tr-TR" sz="1000" dirty="0"/>
          </a:p>
          <a:p>
            <a:r>
              <a:rPr lang="tr-TR" sz="1000" dirty="0" err="1"/>
              <a:t>Dai</a:t>
            </a:r>
            <a:r>
              <a:rPr lang="tr-TR" sz="1000" dirty="0"/>
              <a:t>, Angela, Charles </a:t>
            </a:r>
            <a:r>
              <a:rPr lang="tr-TR" sz="1000" dirty="0" err="1"/>
              <a:t>Ruizhongtai</a:t>
            </a:r>
            <a:r>
              <a:rPr lang="tr-TR" sz="1000" dirty="0"/>
              <a:t> </a:t>
            </a:r>
            <a:r>
              <a:rPr lang="tr-TR" sz="1000" dirty="0" err="1"/>
              <a:t>Qi</a:t>
            </a:r>
            <a:r>
              <a:rPr lang="tr-TR" sz="1000" dirty="0"/>
              <a:t>, </a:t>
            </a:r>
            <a:r>
              <a:rPr lang="tr-TR" sz="1000" dirty="0" err="1"/>
              <a:t>and</a:t>
            </a:r>
            <a:r>
              <a:rPr lang="tr-TR" sz="1000" dirty="0"/>
              <a:t> </a:t>
            </a:r>
            <a:r>
              <a:rPr lang="tr-TR" sz="1000" dirty="0" err="1"/>
              <a:t>Matthias</a:t>
            </a:r>
            <a:r>
              <a:rPr lang="tr-TR" sz="1000" dirty="0"/>
              <a:t> </a:t>
            </a:r>
            <a:r>
              <a:rPr lang="tr-TR" sz="1000" dirty="0" err="1"/>
              <a:t>Nießner</a:t>
            </a:r>
            <a:r>
              <a:rPr lang="tr-TR" sz="1000" dirty="0"/>
              <a:t>. "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completion</a:t>
            </a:r>
            <a:r>
              <a:rPr lang="tr-TR" sz="1000" dirty="0"/>
              <a:t> </a:t>
            </a:r>
            <a:r>
              <a:rPr lang="tr-TR" sz="1000" dirty="0" err="1"/>
              <a:t>using</a:t>
            </a:r>
            <a:r>
              <a:rPr lang="tr-TR" sz="1000" dirty="0"/>
              <a:t> 3d-encoder-predictor </a:t>
            </a:r>
            <a:r>
              <a:rPr lang="tr-TR" sz="1000" dirty="0" err="1"/>
              <a:t>cnns</a:t>
            </a:r>
            <a:r>
              <a:rPr lang="tr-TR" sz="1000" dirty="0"/>
              <a:t> </a:t>
            </a:r>
            <a:r>
              <a:rPr lang="tr-TR" sz="1000" dirty="0" err="1"/>
              <a:t>and</a:t>
            </a:r>
            <a:r>
              <a:rPr lang="tr-TR" sz="1000" dirty="0"/>
              <a:t> 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synthesis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i="1" dirty="0"/>
              <a:t> </a:t>
            </a:r>
            <a:r>
              <a:rPr lang="tr-TR" sz="1000" i="1" dirty="0" err="1"/>
              <a:t>and</a:t>
            </a:r>
            <a:r>
              <a:rPr lang="tr-TR" sz="1000" i="1" dirty="0"/>
              <a:t> </a:t>
            </a:r>
            <a:r>
              <a:rPr lang="tr-TR" sz="1000" i="1" dirty="0" err="1"/>
              <a:t>Pattern</a:t>
            </a:r>
            <a:r>
              <a:rPr lang="tr-TR" sz="1000" i="1" dirty="0"/>
              <a:t> </a:t>
            </a:r>
            <a:r>
              <a:rPr lang="tr-TR" sz="1000" i="1" dirty="0" err="1"/>
              <a:t>Recognition</a:t>
            </a:r>
            <a:r>
              <a:rPr lang="tr-TR" sz="1000" dirty="0"/>
              <a:t>. 2017.</a:t>
            </a:r>
          </a:p>
          <a:p>
            <a:endParaRPr lang="tr-TR" sz="1000" dirty="0"/>
          </a:p>
        </p:txBody>
      </p:sp>
    </p:spTree>
    <p:extLst>
      <p:ext uri="{BB962C8B-B14F-4D97-AF65-F5344CB8AC3E}">
        <p14:creationId xmlns:p14="http://schemas.microsoft.com/office/powerpoint/2010/main" val="85751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B386-072A-7942-8253-AAF9E83B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Space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DF526-1F9C-FE4F-A8AA-CDDA64627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Qualitative results are used to show embedding quality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1BA5B-4CF4-0742-85CC-22A5350CE3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16,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21E37-39D6-6745-B439-A7756398E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40DAA-189E-7E44-84BA-FCAAEFCD9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24</a:t>
            </a:fld>
            <a:endParaRPr lang="en-US" dirty="0"/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CC9A38E6-B884-2B45-97A5-A20D8BE33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2" r="1898" b="4892"/>
          <a:stretch/>
        </p:blipFill>
        <p:spPr>
          <a:xfrm>
            <a:off x="822494" y="1878518"/>
            <a:ext cx="7497424" cy="29132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DEA4BF-4DA1-DF46-9F3B-7F2120BE841B}"/>
              </a:ext>
            </a:extLst>
          </p:cNvPr>
          <p:cNvSpPr txBox="1"/>
          <p:nvPr/>
        </p:nvSpPr>
        <p:spPr>
          <a:xfrm>
            <a:off x="1740616" y="5020373"/>
            <a:ext cx="5640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Park, </a:t>
            </a:r>
            <a:r>
              <a:rPr lang="tr-TR" sz="1000" dirty="0" err="1"/>
              <a:t>Jeong</a:t>
            </a:r>
            <a:r>
              <a:rPr lang="tr-TR" sz="1000" dirty="0"/>
              <a:t> </a:t>
            </a:r>
            <a:r>
              <a:rPr lang="tr-TR" sz="1000" dirty="0" err="1"/>
              <a:t>Joon</a:t>
            </a:r>
            <a:r>
              <a:rPr lang="tr-TR" sz="1000" dirty="0"/>
              <a:t>, et al. "</a:t>
            </a:r>
            <a:r>
              <a:rPr lang="tr-TR" sz="1000" dirty="0" err="1"/>
              <a:t>DeepSDF</a:t>
            </a:r>
            <a:r>
              <a:rPr lang="tr-TR" sz="1000" dirty="0"/>
              <a:t>: Learning </a:t>
            </a:r>
            <a:r>
              <a:rPr lang="tr-TR" sz="1000" dirty="0" err="1"/>
              <a:t>Continuous</a:t>
            </a:r>
            <a:r>
              <a:rPr lang="tr-TR" sz="1000" dirty="0"/>
              <a:t> </a:t>
            </a:r>
            <a:r>
              <a:rPr lang="tr-TR" sz="1000" dirty="0" err="1"/>
              <a:t>Signed</a:t>
            </a:r>
            <a:r>
              <a:rPr lang="tr-TR" sz="1000" dirty="0"/>
              <a:t> </a:t>
            </a:r>
            <a:r>
              <a:rPr lang="tr-TR" sz="1000" dirty="0" err="1"/>
              <a:t>Distance</a:t>
            </a:r>
            <a:r>
              <a:rPr lang="tr-TR" sz="1000" dirty="0"/>
              <a:t> </a:t>
            </a:r>
            <a:r>
              <a:rPr lang="tr-TR" sz="1000" dirty="0" err="1"/>
              <a:t>Functions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Representation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i="1" dirty="0"/>
              <a:t> </a:t>
            </a:r>
            <a:r>
              <a:rPr lang="tr-TR" sz="1000" i="1" dirty="0" err="1"/>
              <a:t>and</a:t>
            </a:r>
            <a:r>
              <a:rPr lang="tr-TR" sz="1000" i="1" dirty="0"/>
              <a:t> </a:t>
            </a:r>
            <a:r>
              <a:rPr lang="tr-TR" sz="1000" i="1" dirty="0" err="1"/>
              <a:t>Pattern</a:t>
            </a:r>
            <a:r>
              <a:rPr lang="tr-TR" sz="1000" i="1" dirty="0"/>
              <a:t> </a:t>
            </a:r>
            <a:r>
              <a:rPr lang="tr-TR" sz="1000" i="1" dirty="0" err="1"/>
              <a:t>Recognition</a:t>
            </a:r>
            <a:r>
              <a:rPr lang="tr-TR" sz="1000" dirty="0"/>
              <a:t>. 2019.</a:t>
            </a:r>
          </a:p>
        </p:txBody>
      </p:sp>
    </p:spTree>
    <p:extLst>
      <p:ext uri="{BB962C8B-B14F-4D97-AF65-F5344CB8AC3E}">
        <p14:creationId xmlns:p14="http://schemas.microsoft.com/office/powerpoint/2010/main" val="913465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B677B-CC6B-EC40-9429-48488D67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Computational</a:t>
            </a:r>
            <a:r>
              <a:rPr lang="tr-TR" dirty="0"/>
              <a:t> </a:t>
            </a:r>
            <a:r>
              <a:rPr lang="tr-TR" dirty="0" err="1"/>
              <a:t>Efficiency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1E519-3C75-1F48-B441-8FF9E1E428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C4A91-038F-5042-B022-A265EE4E7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A1AF0-1698-9542-834F-31389C436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70AFB3-54A6-4E41-9EC4-8EF55C85B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9" t="4902" r="1830" b="4902"/>
          <a:stretch/>
        </p:blipFill>
        <p:spPr>
          <a:xfrm>
            <a:off x="359567" y="1179469"/>
            <a:ext cx="8424863" cy="2531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BA24A-71CA-E146-9766-72A74B306C45}"/>
              </a:ext>
            </a:extLst>
          </p:cNvPr>
          <p:cNvSpPr txBox="1"/>
          <p:nvPr/>
        </p:nvSpPr>
        <p:spPr>
          <a:xfrm>
            <a:off x="1053884" y="4051769"/>
            <a:ext cx="70362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Park, </a:t>
            </a:r>
            <a:r>
              <a:rPr lang="tr-TR" sz="1000" dirty="0" err="1"/>
              <a:t>Jeong</a:t>
            </a:r>
            <a:r>
              <a:rPr lang="tr-TR" sz="1000" dirty="0"/>
              <a:t> </a:t>
            </a:r>
            <a:r>
              <a:rPr lang="tr-TR" sz="1000" dirty="0" err="1"/>
              <a:t>Joon</a:t>
            </a:r>
            <a:r>
              <a:rPr lang="tr-TR" sz="1000" dirty="0"/>
              <a:t>, et al. "</a:t>
            </a:r>
            <a:r>
              <a:rPr lang="tr-TR" sz="1000" dirty="0" err="1"/>
              <a:t>DeepSDF</a:t>
            </a:r>
            <a:r>
              <a:rPr lang="tr-TR" sz="1000" dirty="0"/>
              <a:t>: Learning </a:t>
            </a:r>
            <a:r>
              <a:rPr lang="tr-TR" sz="1000" dirty="0" err="1"/>
              <a:t>Continuous</a:t>
            </a:r>
            <a:r>
              <a:rPr lang="tr-TR" sz="1000" dirty="0"/>
              <a:t> </a:t>
            </a:r>
            <a:r>
              <a:rPr lang="tr-TR" sz="1000" dirty="0" err="1"/>
              <a:t>Signed</a:t>
            </a:r>
            <a:r>
              <a:rPr lang="tr-TR" sz="1000" dirty="0"/>
              <a:t> </a:t>
            </a:r>
            <a:r>
              <a:rPr lang="tr-TR" sz="1000" dirty="0" err="1"/>
              <a:t>Distance</a:t>
            </a:r>
            <a:r>
              <a:rPr lang="tr-TR" sz="1000" dirty="0"/>
              <a:t> </a:t>
            </a:r>
            <a:r>
              <a:rPr lang="tr-TR" sz="1000" dirty="0" err="1"/>
              <a:t>Functions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Representation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i="1" dirty="0"/>
              <a:t> </a:t>
            </a:r>
            <a:r>
              <a:rPr lang="tr-TR" sz="1000" i="1" dirty="0" err="1"/>
              <a:t>and</a:t>
            </a:r>
            <a:r>
              <a:rPr lang="tr-TR" sz="1000" i="1" dirty="0"/>
              <a:t> </a:t>
            </a:r>
            <a:r>
              <a:rPr lang="tr-TR" sz="1000" i="1" dirty="0" err="1"/>
              <a:t>Pattern</a:t>
            </a:r>
            <a:r>
              <a:rPr lang="tr-TR" sz="1000" i="1" dirty="0"/>
              <a:t> </a:t>
            </a:r>
            <a:r>
              <a:rPr lang="tr-TR" sz="1000" i="1" dirty="0" err="1"/>
              <a:t>Recognition</a:t>
            </a:r>
            <a:r>
              <a:rPr lang="tr-TR" sz="1000" dirty="0"/>
              <a:t>. 2019.</a:t>
            </a:r>
          </a:p>
          <a:p>
            <a:endParaRPr lang="tr-TR" sz="1000" dirty="0"/>
          </a:p>
          <a:p>
            <a:r>
              <a:rPr lang="tr-TR" sz="1000" dirty="0"/>
              <a:t> </a:t>
            </a:r>
            <a:r>
              <a:rPr lang="tr-TR" sz="1000" dirty="0" err="1"/>
              <a:t>Tatarchenko</a:t>
            </a:r>
            <a:r>
              <a:rPr lang="tr-TR" sz="1000" dirty="0"/>
              <a:t>, </a:t>
            </a:r>
            <a:r>
              <a:rPr lang="tr-TR" sz="1000" dirty="0" err="1"/>
              <a:t>Maxim</a:t>
            </a:r>
            <a:r>
              <a:rPr lang="tr-TR" sz="1000" dirty="0"/>
              <a:t>, </a:t>
            </a:r>
            <a:r>
              <a:rPr lang="tr-TR" sz="1000" dirty="0" err="1"/>
              <a:t>Alexey</a:t>
            </a:r>
            <a:r>
              <a:rPr lang="tr-TR" sz="1000" dirty="0"/>
              <a:t> </a:t>
            </a:r>
            <a:r>
              <a:rPr lang="tr-TR" sz="1000" dirty="0" err="1"/>
              <a:t>Dosovitskiy</a:t>
            </a:r>
            <a:r>
              <a:rPr lang="tr-TR" sz="1000" dirty="0"/>
              <a:t>, </a:t>
            </a:r>
            <a:r>
              <a:rPr lang="tr-TR" sz="1000" dirty="0" err="1"/>
              <a:t>and</a:t>
            </a:r>
            <a:r>
              <a:rPr lang="tr-TR" sz="1000" dirty="0"/>
              <a:t> Thomas </a:t>
            </a:r>
            <a:r>
              <a:rPr lang="tr-TR" sz="1000" dirty="0" err="1"/>
              <a:t>Brox</a:t>
            </a:r>
            <a:r>
              <a:rPr lang="tr-TR" sz="1000" dirty="0"/>
              <a:t>. "</a:t>
            </a:r>
            <a:r>
              <a:rPr lang="tr-TR" sz="1000" dirty="0" err="1"/>
              <a:t>Octree</a:t>
            </a:r>
            <a:r>
              <a:rPr lang="tr-TR" sz="1000" dirty="0"/>
              <a:t> </a:t>
            </a:r>
            <a:r>
              <a:rPr lang="tr-TR" sz="1000" dirty="0" err="1"/>
              <a:t>generating</a:t>
            </a:r>
            <a:r>
              <a:rPr lang="tr-TR" sz="1000" dirty="0"/>
              <a:t> </a:t>
            </a:r>
            <a:r>
              <a:rPr lang="tr-TR" sz="1000" dirty="0" err="1"/>
              <a:t>networks</a:t>
            </a:r>
            <a:r>
              <a:rPr lang="tr-TR" sz="1000" dirty="0"/>
              <a:t>: </a:t>
            </a:r>
            <a:r>
              <a:rPr lang="tr-TR" sz="1000" dirty="0" err="1"/>
              <a:t>Efficient</a:t>
            </a:r>
            <a:r>
              <a:rPr lang="tr-TR" sz="1000" dirty="0"/>
              <a:t> </a:t>
            </a:r>
            <a:r>
              <a:rPr lang="tr-TR" sz="1000" dirty="0" err="1"/>
              <a:t>convolutional</a:t>
            </a:r>
            <a:r>
              <a:rPr lang="tr-TR" sz="1000" dirty="0"/>
              <a:t> </a:t>
            </a:r>
            <a:r>
              <a:rPr lang="tr-TR" sz="1000" dirty="0" err="1"/>
              <a:t>architectures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high-resolution</a:t>
            </a:r>
            <a:r>
              <a:rPr lang="tr-TR" sz="1000" dirty="0"/>
              <a:t> 3d </a:t>
            </a:r>
            <a:r>
              <a:rPr lang="tr-TR" sz="1000" dirty="0" err="1"/>
              <a:t>outputs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International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dirty="0"/>
              <a:t>. 2017.</a:t>
            </a:r>
          </a:p>
          <a:p>
            <a:endParaRPr lang="tr-TR" sz="1000" dirty="0"/>
          </a:p>
          <a:p>
            <a:r>
              <a:rPr lang="tr-TR" sz="1000" dirty="0" err="1"/>
              <a:t>Groueix</a:t>
            </a:r>
            <a:r>
              <a:rPr lang="tr-TR" sz="1000" dirty="0"/>
              <a:t>, </a:t>
            </a:r>
            <a:r>
              <a:rPr lang="tr-TR" sz="1000" dirty="0" err="1"/>
              <a:t>Thibault</a:t>
            </a:r>
            <a:r>
              <a:rPr lang="tr-TR" sz="1000" dirty="0"/>
              <a:t>, et al. "</a:t>
            </a:r>
            <a:r>
              <a:rPr lang="tr-TR" sz="1000" dirty="0" err="1"/>
              <a:t>AtlasNet</a:t>
            </a:r>
            <a:r>
              <a:rPr lang="tr-TR" sz="1000" dirty="0"/>
              <a:t>: A </a:t>
            </a:r>
            <a:r>
              <a:rPr lang="tr-TR" sz="1000" dirty="0" err="1"/>
              <a:t>Papier</a:t>
            </a:r>
            <a:r>
              <a:rPr lang="tr-TR" sz="1000" dirty="0"/>
              <a:t>-M\^ </a:t>
            </a:r>
            <a:r>
              <a:rPr lang="tr-TR" sz="1000" dirty="0" err="1"/>
              <a:t>ach</a:t>
            </a:r>
            <a:r>
              <a:rPr lang="tr-TR" sz="1000" dirty="0"/>
              <a:t>\'e </a:t>
            </a:r>
            <a:r>
              <a:rPr lang="tr-TR" sz="1000" dirty="0" err="1"/>
              <a:t>Approach</a:t>
            </a:r>
            <a:r>
              <a:rPr lang="tr-TR" sz="1000" dirty="0"/>
              <a:t> </a:t>
            </a:r>
            <a:r>
              <a:rPr lang="tr-TR" sz="1000" dirty="0" err="1"/>
              <a:t>to</a:t>
            </a:r>
            <a:r>
              <a:rPr lang="tr-TR" sz="1000" dirty="0"/>
              <a:t> Learning 3D </a:t>
            </a:r>
            <a:r>
              <a:rPr lang="tr-TR" sz="1000" dirty="0" err="1"/>
              <a:t>Surface</a:t>
            </a:r>
            <a:r>
              <a:rPr lang="tr-TR" sz="1000" dirty="0"/>
              <a:t> </a:t>
            </a:r>
            <a:r>
              <a:rPr lang="tr-TR" sz="1000" dirty="0" err="1"/>
              <a:t>Generation</a:t>
            </a:r>
            <a:r>
              <a:rPr lang="tr-TR" sz="1000" dirty="0"/>
              <a:t>." </a:t>
            </a:r>
            <a:r>
              <a:rPr lang="tr-TR" sz="1000" i="1" dirty="0" err="1"/>
              <a:t>arXiv</a:t>
            </a:r>
            <a:r>
              <a:rPr lang="tr-TR" sz="1000" i="1" dirty="0"/>
              <a:t> </a:t>
            </a:r>
            <a:r>
              <a:rPr lang="tr-TR" sz="1000" i="1" dirty="0" err="1"/>
              <a:t>preprint</a:t>
            </a:r>
            <a:r>
              <a:rPr lang="tr-TR" sz="1000" i="1" dirty="0"/>
              <a:t> arXiv:1802.05384</a:t>
            </a:r>
            <a:r>
              <a:rPr lang="tr-TR" sz="1000" dirty="0"/>
              <a:t> (2018).</a:t>
            </a:r>
          </a:p>
          <a:p>
            <a:endParaRPr lang="tr-TR" sz="1000" dirty="0"/>
          </a:p>
          <a:p>
            <a:r>
              <a:rPr lang="tr-TR" sz="1000" dirty="0" err="1"/>
              <a:t>Dai</a:t>
            </a:r>
            <a:r>
              <a:rPr lang="tr-TR" sz="1000" dirty="0"/>
              <a:t>, Angela, Charles </a:t>
            </a:r>
            <a:r>
              <a:rPr lang="tr-TR" sz="1000" dirty="0" err="1"/>
              <a:t>Ruizhongtai</a:t>
            </a:r>
            <a:r>
              <a:rPr lang="tr-TR" sz="1000" dirty="0"/>
              <a:t> </a:t>
            </a:r>
            <a:r>
              <a:rPr lang="tr-TR" sz="1000" dirty="0" err="1"/>
              <a:t>Qi</a:t>
            </a:r>
            <a:r>
              <a:rPr lang="tr-TR" sz="1000" dirty="0"/>
              <a:t>, </a:t>
            </a:r>
            <a:r>
              <a:rPr lang="tr-TR" sz="1000" dirty="0" err="1"/>
              <a:t>and</a:t>
            </a:r>
            <a:r>
              <a:rPr lang="tr-TR" sz="1000" dirty="0"/>
              <a:t> </a:t>
            </a:r>
            <a:r>
              <a:rPr lang="tr-TR" sz="1000" dirty="0" err="1"/>
              <a:t>Matthias</a:t>
            </a:r>
            <a:r>
              <a:rPr lang="tr-TR" sz="1000" dirty="0"/>
              <a:t> </a:t>
            </a:r>
            <a:r>
              <a:rPr lang="tr-TR" sz="1000" dirty="0" err="1"/>
              <a:t>Nießner</a:t>
            </a:r>
            <a:r>
              <a:rPr lang="tr-TR" sz="1000" dirty="0"/>
              <a:t>. "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completion</a:t>
            </a:r>
            <a:r>
              <a:rPr lang="tr-TR" sz="1000" dirty="0"/>
              <a:t> </a:t>
            </a:r>
            <a:r>
              <a:rPr lang="tr-TR" sz="1000" dirty="0" err="1"/>
              <a:t>using</a:t>
            </a:r>
            <a:r>
              <a:rPr lang="tr-TR" sz="1000" dirty="0"/>
              <a:t> 3d-encoder-predictor </a:t>
            </a:r>
            <a:r>
              <a:rPr lang="tr-TR" sz="1000" dirty="0" err="1"/>
              <a:t>cnns</a:t>
            </a:r>
            <a:r>
              <a:rPr lang="tr-TR" sz="1000" dirty="0"/>
              <a:t> </a:t>
            </a:r>
            <a:r>
              <a:rPr lang="tr-TR" sz="1000" dirty="0" err="1"/>
              <a:t>and</a:t>
            </a:r>
            <a:r>
              <a:rPr lang="tr-TR" sz="1000" dirty="0"/>
              <a:t> 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synthesis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i="1" dirty="0"/>
              <a:t> </a:t>
            </a:r>
            <a:r>
              <a:rPr lang="tr-TR" sz="1000" i="1" dirty="0" err="1"/>
              <a:t>and</a:t>
            </a:r>
            <a:r>
              <a:rPr lang="tr-TR" sz="1000" i="1" dirty="0"/>
              <a:t> </a:t>
            </a:r>
            <a:r>
              <a:rPr lang="tr-TR" sz="1000" i="1" dirty="0" err="1"/>
              <a:t>Pattern</a:t>
            </a:r>
            <a:r>
              <a:rPr lang="tr-TR" sz="1000" i="1" dirty="0"/>
              <a:t> </a:t>
            </a:r>
            <a:r>
              <a:rPr lang="tr-TR" sz="1000" i="1" dirty="0" err="1"/>
              <a:t>Recognition</a:t>
            </a:r>
            <a:r>
              <a:rPr lang="tr-TR" sz="1000" dirty="0"/>
              <a:t>. 2017.</a:t>
            </a:r>
          </a:p>
          <a:p>
            <a:endParaRPr lang="tr-TR" sz="1000" dirty="0"/>
          </a:p>
          <a:p>
            <a:endParaRPr lang="tr-TR" sz="1000" dirty="0"/>
          </a:p>
        </p:txBody>
      </p:sp>
    </p:spTree>
    <p:extLst>
      <p:ext uri="{BB962C8B-B14F-4D97-AF65-F5344CB8AC3E}">
        <p14:creationId xmlns:p14="http://schemas.microsoft.com/office/powerpoint/2010/main" val="2667389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FBE262-719C-A840-A139-CC3E4719FBFA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D86B70-91BD-4749-8190-81962172C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75" y="2361362"/>
            <a:ext cx="8424863" cy="1295400"/>
          </a:xfrm>
        </p:spPr>
        <p:txBody>
          <a:bodyPr/>
          <a:lstStyle/>
          <a:p>
            <a:r>
              <a:rPr lang="tr-TR" dirty="0"/>
              <a:t>			</a:t>
            </a:r>
            <a:r>
              <a:rPr lang="tr-TR" sz="4000" dirty="0" err="1"/>
              <a:t>Conclusion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398532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FF1A-80E0-2A49-9720-3488677BA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3" y="228600"/>
            <a:ext cx="8404225" cy="609600"/>
          </a:xfrm>
        </p:spPr>
        <p:txBody>
          <a:bodyPr/>
          <a:lstStyle/>
          <a:p>
            <a:r>
              <a:rPr lang="en-US" dirty="0"/>
              <a:t>Authors’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51368-D7AA-DB4C-8C55-A4FC7239A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066800"/>
            <a:ext cx="8424863" cy="1917560"/>
          </a:xfrm>
        </p:spPr>
        <p:txBody>
          <a:bodyPr/>
          <a:lstStyle/>
          <a:p>
            <a:r>
              <a:rPr lang="en-US" dirty="0"/>
              <a:t>Complex shapes can be represented efficiently and accurately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/>
              <a:t>Latent space optimization in inference should be improved </a:t>
            </a:r>
            <a:r>
              <a:rPr lang="en-US" dirty="0">
                <a:sym typeface="Wingdings" pitchFamily="2" charset="2"/>
              </a:rPr>
              <a:t></a:t>
            </a:r>
          </a:p>
          <a:p>
            <a:r>
              <a:rPr lang="en-US" dirty="0"/>
              <a:t>Representation without discretization errors is good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r>
              <a:rPr lang="en-US" dirty="0"/>
              <a:t>Assumed canonical pose, should be improved for the wild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211A0-527C-104E-9F2A-12853EFEE3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15,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205A-DDC6-E541-8042-D693A454A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5FBA0-0B45-A246-9D24-82580E601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28D1ED-3288-8544-995D-C92AA2EA1386}"/>
              </a:ext>
            </a:extLst>
          </p:cNvPr>
          <p:cNvSpPr txBox="1">
            <a:spLocks/>
          </p:cNvSpPr>
          <p:nvPr/>
        </p:nvSpPr>
        <p:spPr bwMode="auto">
          <a:xfrm>
            <a:off x="358775" y="2734917"/>
            <a:ext cx="8424863" cy="1388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defTabSz="914400"/>
            <a:r>
              <a:rPr lang="en-US" kern="0" dirty="0"/>
              <a:t> My Additions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endParaRPr lang="en-US" sz="1800" kern="0" dirty="0">
              <a:latin typeface="+mn-lt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800" b="0" kern="0" dirty="0">
                <a:latin typeface="+mn-lt"/>
              </a:rPr>
              <a:t>Different applications of this model can be explored </a:t>
            </a:r>
            <a:r>
              <a:rPr lang="en-US" sz="1800" b="0" kern="0" dirty="0">
                <a:latin typeface="+mn-lt"/>
                <a:sym typeface="Wingdings" pitchFamily="2" charset="2"/>
              </a:rPr>
              <a:t></a:t>
            </a:r>
            <a:endParaRPr lang="en-US" sz="1800" b="0" kern="0" dirty="0">
              <a:latin typeface="+mn-lt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800" b="0" kern="0" dirty="0">
                <a:latin typeface="+mn-lt"/>
              </a:rPr>
              <a:t>Unclear how to input this representation to neural nets without discretization </a:t>
            </a:r>
            <a:r>
              <a:rPr lang="en-US" sz="1800" b="0" kern="0" dirty="0">
                <a:latin typeface="+mn-lt"/>
                <a:sym typeface="Wingdings" pitchFamily="2" charset="2"/>
              </a:rPr>
              <a:t></a:t>
            </a:r>
            <a:endParaRPr lang="en-US" sz="1800" b="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2104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FBE262-719C-A840-A139-CC3E4719FBFA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D86B70-91BD-4749-8190-81962172C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75" y="2361362"/>
            <a:ext cx="8424863" cy="1295400"/>
          </a:xfrm>
        </p:spPr>
        <p:txBody>
          <a:bodyPr/>
          <a:lstStyle/>
          <a:p>
            <a:r>
              <a:rPr lang="tr-TR" dirty="0"/>
              <a:t>		</a:t>
            </a:r>
            <a:r>
              <a:rPr lang="tr-TR" sz="4000" dirty="0" err="1"/>
              <a:t>Backup</a:t>
            </a:r>
            <a:r>
              <a:rPr lang="tr-TR" sz="4000" dirty="0"/>
              <a:t> </a:t>
            </a:r>
            <a:r>
              <a:rPr lang="tr-TR" sz="4000" dirty="0" err="1"/>
              <a:t>Slides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881551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C3CA-EA24-1542-B949-14C32E78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A5D7D-9F2E-3C49-B572-037FDE56F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Chamfer Distance: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Earth Mover’s (Wasserstein) Distance: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Mesh Accuracy: </a:t>
            </a:r>
            <a:r>
              <a:rPr lang="en-US" dirty="0"/>
              <a:t>Minimum distance from mesh contains 90% of GT points</a:t>
            </a:r>
          </a:p>
          <a:p>
            <a:r>
              <a:rPr lang="en-US" b="1" dirty="0"/>
              <a:t>Mesh Completion: </a:t>
            </a:r>
            <a:r>
              <a:rPr lang="en-US" dirty="0"/>
              <a:t>Fraction of points within distance 0.01 from the </a:t>
            </a:r>
            <a:r>
              <a:rPr lang="en-US" dirty="0" err="1"/>
              <a:t>groundtruth</a:t>
            </a:r>
            <a:endParaRPr lang="en-US" dirty="0"/>
          </a:p>
          <a:p>
            <a:r>
              <a:rPr lang="en-US" b="1" dirty="0"/>
              <a:t>Mesh Cosine Similarity: </a:t>
            </a:r>
            <a:r>
              <a:rPr lang="en-US" dirty="0"/>
              <a:t>For a generated mesh and ground-truth points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08641-2D8C-EC46-887D-D1621BB0AD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16,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9E695-678C-854B-88ED-3A756EC81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183F0-5730-6740-93ED-6EA962907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20B2D2A-87CB-064F-9E02-3FD93EBBF0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74"/>
          <a:stretch/>
        </p:blipFill>
        <p:spPr>
          <a:xfrm>
            <a:off x="1117172" y="1383918"/>
            <a:ext cx="4070125" cy="610557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30CD5A7-369C-E04E-A188-27B415460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38" b="20009"/>
          <a:stretch/>
        </p:blipFill>
        <p:spPr>
          <a:xfrm>
            <a:off x="1117172" y="2466692"/>
            <a:ext cx="3505790" cy="4885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47390D-261D-4F4D-98DF-0F4479325280}"/>
              </a:ext>
            </a:extLst>
          </p:cNvPr>
          <p:cNvSpPr txBox="1"/>
          <p:nvPr/>
        </p:nvSpPr>
        <p:spPr>
          <a:xfrm>
            <a:off x="1612429" y="5356754"/>
            <a:ext cx="5640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Park, </a:t>
            </a:r>
            <a:r>
              <a:rPr lang="tr-TR" sz="1000" dirty="0" err="1"/>
              <a:t>Jeong</a:t>
            </a:r>
            <a:r>
              <a:rPr lang="tr-TR" sz="1000" dirty="0"/>
              <a:t> </a:t>
            </a:r>
            <a:r>
              <a:rPr lang="tr-TR" sz="1000" dirty="0" err="1"/>
              <a:t>Joon</a:t>
            </a:r>
            <a:r>
              <a:rPr lang="tr-TR" sz="1000" dirty="0"/>
              <a:t>, et al. "</a:t>
            </a:r>
            <a:r>
              <a:rPr lang="tr-TR" sz="1000" dirty="0" err="1"/>
              <a:t>DeepSDF</a:t>
            </a:r>
            <a:r>
              <a:rPr lang="tr-TR" sz="1000" dirty="0"/>
              <a:t>: Learning </a:t>
            </a:r>
            <a:r>
              <a:rPr lang="tr-TR" sz="1000" dirty="0" err="1"/>
              <a:t>Continuous</a:t>
            </a:r>
            <a:r>
              <a:rPr lang="tr-TR" sz="1000" dirty="0"/>
              <a:t> </a:t>
            </a:r>
            <a:r>
              <a:rPr lang="tr-TR" sz="1000" dirty="0" err="1"/>
              <a:t>Signed</a:t>
            </a:r>
            <a:r>
              <a:rPr lang="tr-TR" sz="1000" dirty="0"/>
              <a:t> </a:t>
            </a:r>
            <a:r>
              <a:rPr lang="tr-TR" sz="1000" dirty="0" err="1"/>
              <a:t>Distance</a:t>
            </a:r>
            <a:r>
              <a:rPr lang="tr-TR" sz="1000" dirty="0"/>
              <a:t> </a:t>
            </a:r>
            <a:r>
              <a:rPr lang="tr-TR" sz="1000" dirty="0" err="1"/>
              <a:t>Functions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Representation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i="1" dirty="0"/>
              <a:t> </a:t>
            </a:r>
            <a:r>
              <a:rPr lang="tr-TR" sz="1000" i="1" dirty="0" err="1"/>
              <a:t>and</a:t>
            </a:r>
            <a:r>
              <a:rPr lang="tr-TR" sz="1000" i="1" dirty="0"/>
              <a:t> </a:t>
            </a:r>
            <a:r>
              <a:rPr lang="tr-TR" sz="1000" i="1" dirty="0" err="1"/>
              <a:t>Pattern</a:t>
            </a:r>
            <a:r>
              <a:rPr lang="tr-TR" sz="1000" i="1" dirty="0"/>
              <a:t> </a:t>
            </a:r>
            <a:r>
              <a:rPr lang="tr-TR" sz="1000" i="1" dirty="0" err="1"/>
              <a:t>Recognition</a:t>
            </a:r>
            <a:r>
              <a:rPr lang="tr-TR" sz="1000" dirty="0"/>
              <a:t>. 2019.</a:t>
            </a:r>
          </a:p>
        </p:txBody>
      </p:sp>
      <p:pic>
        <p:nvPicPr>
          <p:cNvPr id="13" name="Picture 1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FBBE214F-4D39-8F4E-BDE9-6C1DBD33A9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70"/>
          <a:stretch/>
        </p:blipFill>
        <p:spPr>
          <a:xfrm>
            <a:off x="1117172" y="4068246"/>
            <a:ext cx="3796054" cy="65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64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FBE262-719C-A840-A139-CC3E4719FBFA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D86B70-91BD-4749-8190-81962172C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75" y="2361362"/>
            <a:ext cx="8424863" cy="1295400"/>
          </a:xfrm>
        </p:spPr>
        <p:txBody>
          <a:bodyPr/>
          <a:lstStyle/>
          <a:p>
            <a:r>
              <a:rPr lang="tr-TR" dirty="0"/>
              <a:t>			</a:t>
            </a:r>
            <a:r>
              <a:rPr lang="tr-TR" sz="4000" dirty="0" err="1"/>
              <a:t>Introduction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1608492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8D2FD-A6C3-BE4F-89BB-DC62C344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69BAD-E67D-CF46-9820-5DA96E540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5" y="1066800"/>
            <a:ext cx="8424863" cy="2362200"/>
          </a:xfrm>
        </p:spPr>
        <p:txBody>
          <a:bodyPr/>
          <a:lstStyle/>
          <a:p>
            <a:r>
              <a:rPr lang="en-US" dirty="0"/>
              <a:t>They injected gaussian noise to depth images in shape completion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5D4A3-C728-084C-A27C-5127A10A0A9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16,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6AF11-DB19-5F46-8BDA-D06DBB145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412A1-49E2-3A4A-8576-EA79FA0C4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BB5E3-BBA6-D844-AA92-B4E5D2A8FAAD}"/>
              </a:ext>
            </a:extLst>
          </p:cNvPr>
          <p:cNvSpPr txBox="1"/>
          <p:nvPr/>
        </p:nvSpPr>
        <p:spPr>
          <a:xfrm>
            <a:off x="1117172" y="5011188"/>
            <a:ext cx="7125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Park, </a:t>
            </a:r>
            <a:r>
              <a:rPr lang="tr-TR" sz="1000" dirty="0" err="1"/>
              <a:t>Jeong</a:t>
            </a:r>
            <a:r>
              <a:rPr lang="tr-TR" sz="1000" dirty="0"/>
              <a:t> </a:t>
            </a:r>
            <a:r>
              <a:rPr lang="tr-TR" sz="1000" dirty="0" err="1"/>
              <a:t>Joon</a:t>
            </a:r>
            <a:r>
              <a:rPr lang="tr-TR" sz="1000" dirty="0"/>
              <a:t>, et al. "</a:t>
            </a:r>
            <a:r>
              <a:rPr lang="tr-TR" sz="1000" dirty="0" err="1"/>
              <a:t>DeepSDF</a:t>
            </a:r>
            <a:r>
              <a:rPr lang="tr-TR" sz="1000" dirty="0"/>
              <a:t>: Learning </a:t>
            </a:r>
            <a:r>
              <a:rPr lang="tr-TR" sz="1000" dirty="0" err="1"/>
              <a:t>Continuous</a:t>
            </a:r>
            <a:r>
              <a:rPr lang="tr-TR" sz="1000" dirty="0"/>
              <a:t> </a:t>
            </a:r>
            <a:r>
              <a:rPr lang="tr-TR" sz="1000" dirty="0" err="1"/>
              <a:t>Signed</a:t>
            </a:r>
            <a:r>
              <a:rPr lang="tr-TR" sz="1000" dirty="0"/>
              <a:t> </a:t>
            </a:r>
            <a:r>
              <a:rPr lang="tr-TR" sz="1000" dirty="0" err="1"/>
              <a:t>Distance</a:t>
            </a:r>
            <a:r>
              <a:rPr lang="tr-TR" sz="1000" dirty="0"/>
              <a:t> </a:t>
            </a:r>
            <a:r>
              <a:rPr lang="tr-TR" sz="1000" dirty="0" err="1"/>
              <a:t>Functions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Representation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i="1" dirty="0"/>
              <a:t> </a:t>
            </a:r>
            <a:r>
              <a:rPr lang="tr-TR" sz="1000" i="1" dirty="0" err="1"/>
              <a:t>and</a:t>
            </a:r>
            <a:r>
              <a:rPr lang="tr-TR" sz="1000" i="1" dirty="0"/>
              <a:t> </a:t>
            </a:r>
            <a:r>
              <a:rPr lang="tr-TR" sz="1000" i="1" dirty="0" err="1"/>
              <a:t>Pattern</a:t>
            </a:r>
            <a:r>
              <a:rPr lang="tr-TR" sz="1000" i="1" dirty="0"/>
              <a:t> </a:t>
            </a:r>
            <a:r>
              <a:rPr lang="tr-TR" sz="1000" i="1" dirty="0" err="1"/>
              <a:t>Recognition</a:t>
            </a:r>
            <a:r>
              <a:rPr lang="tr-TR" sz="1000" dirty="0"/>
              <a:t>. 2019.</a:t>
            </a:r>
          </a:p>
        </p:txBody>
      </p:sp>
      <p:pic>
        <p:nvPicPr>
          <p:cNvPr id="11" name="Picture 10" descr="A screenshot of a map&#10;&#10;Description automatically generated">
            <a:extLst>
              <a:ext uri="{FF2B5EF4-FFF2-40B4-BE49-F238E27FC236}">
                <a16:creationId xmlns:a16="http://schemas.microsoft.com/office/drawing/2014/main" id="{6075E180-F732-134D-B9DD-74757FB0D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8" t="5972" r="8226"/>
          <a:stretch/>
        </p:blipFill>
        <p:spPr>
          <a:xfrm>
            <a:off x="396494" y="1656846"/>
            <a:ext cx="3529414" cy="2441040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6CFEABB2-32E7-7843-B3BE-E9782009D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4" t="3661" r="6214" b="21986"/>
          <a:stretch/>
        </p:blipFill>
        <p:spPr>
          <a:xfrm>
            <a:off x="4160671" y="2115588"/>
            <a:ext cx="4386831" cy="131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35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747C-8187-8645-94C4-7F6D7455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Studies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6A865D2D-A50F-DA43-BAB0-39148643D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81" t="12186" r="4224"/>
          <a:stretch/>
        </p:blipFill>
        <p:spPr>
          <a:xfrm>
            <a:off x="4242391" y="2308022"/>
            <a:ext cx="4013737" cy="27097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BDED6-5D27-3C47-9DF0-F873BB3BCA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16,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11CD6-17FD-2244-8A7B-E069C92BD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28D43-656E-8C4F-A1BB-35C62E031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31</a:t>
            </a:fld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DB1C81-A774-9D4A-BFBD-63C7C6BAFB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19" t="7665" r="4311"/>
          <a:stretch/>
        </p:blipFill>
        <p:spPr>
          <a:xfrm>
            <a:off x="700817" y="2144993"/>
            <a:ext cx="3388918" cy="291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032E06-A585-CE47-8888-FEDCB68C49CA}"/>
              </a:ext>
            </a:extLst>
          </p:cNvPr>
          <p:cNvSpPr txBox="1"/>
          <p:nvPr/>
        </p:nvSpPr>
        <p:spPr>
          <a:xfrm>
            <a:off x="1256232" y="11878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E611DD-E4A8-2A42-A477-07DDCF22C869}"/>
              </a:ext>
            </a:extLst>
          </p:cNvPr>
          <p:cNvSpPr txBox="1">
            <a:spLocks/>
          </p:cNvSpPr>
          <p:nvPr/>
        </p:nvSpPr>
        <p:spPr bwMode="auto">
          <a:xfrm>
            <a:off x="358775" y="1066800"/>
            <a:ext cx="8424863" cy="1078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333333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9pPr>
          </a:lstStyle>
          <a:p>
            <a:pPr defTabSz="914400"/>
            <a:r>
              <a:rPr lang="en-US" kern="0" dirty="0"/>
              <a:t>Skip connections allow larger models to train</a:t>
            </a:r>
          </a:p>
          <a:p>
            <a:pPr defTabSz="914400"/>
            <a:r>
              <a:rPr lang="en-US" kern="0" dirty="0"/>
              <a:t>Larger truncation distances reduce performance.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7417D2-8026-4346-B308-AAD973525846}"/>
              </a:ext>
            </a:extLst>
          </p:cNvPr>
          <p:cNvSpPr txBox="1"/>
          <p:nvPr/>
        </p:nvSpPr>
        <p:spPr>
          <a:xfrm>
            <a:off x="1750935" y="5220687"/>
            <a:ext cx="5640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Park, </a:t>
            </a:r>
            <a:r>
              <a:rPr lang="tr-TR" sz="1000" dirty="0" err="1"/>
              <a:t>Jeong</a:t>
            </a:r>
            <a:r>
              <a:rPr lang="tr-TR" sz="1000" dirty="0"/>
              <a:t> </a:t>
            </a:r>
            <a:r>
              <a:rPr lang="tr-TR" sz="1000" dirty="0" err="1"/>
              <a:t>Joon</a:t>
            </a:r>
            <a:r>
              <a:rPr lang="tr-TR" sz="1000" dirty="0"/>
              <a:t>, et al. "</a:t>
            </a:r>
            <a:r>
              <a:rPr lang="tr-TR" sz="1000" dirty="0" err="1"/>
              <a:t>DeepSDF</a:t>
            </a:r>
            <a:r>
              <a:rPr lang="tr-TR" sz="1000" dirty="0"/>
              <a:t>: Learning </a:t>
            </a:r>
            <a:r>
              <a:rPr lang="tr-TR" sz="1000" dirty="0" err="1"/>
              <a:t>Continuous</a:t>
            </a:r>
            <a:r>
              <a:rPr lang="tr-TR" sz="1000" dirty="0"/>
              <a:t> </a:t>
            </a:r>
            <a:r>
              <a:rPr lang="tr-TR" sz="1000" dirty="0" err="1"/>
              <a:t>Signed</a:t>
            </a:r>
            <a:r>
              <a:rPr lang="tr-TR" sz="1000" dirty="0"/>
              <a:t> </a:t>
            </a:r>
            <a:r>
              <a:rPr lang="tr-TR" sz="1000" dirty="0" err="1"/>
              <a:t>Distance</a:t>
            </a:r>
            <a:r>
              <a:rPr lang="tr-TR" sz="1000" dirty="0"/>
              <a:t> </a:t>
            </a:r>
            <a:r>
              <a:rPr lang="tr-TR" sz="1000" dirty="0" err="1"/>
              <a:t>Functions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Representation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i="1" dirty="0"/>
              <a:t> </a:t>
            </a:r>
            <a:r>
              <a:rPr lang="tr-TR" sz="1000" i="1" dirty="0" err="1"/>
              <a:t>and</a:t>
            </a:r>
            <a:r>
              <a:rPr lang="tr-TR" sz="1000" i="1" dirty="0"/>
              <a:t> </a:t>
            </a:r>
            <a:r>
              <a:rPr lang="tr-TR" sz="1000" i="1" dirty="0" err="1"/>
              <a:t>Pattern</a:t>
            </a:r>
            <a:r>
              <a:rPr lang="tr-TR" sz="1000" i="1" dirty="0"/>
              <a:t> </a:t>
            </a:r>
            <a:r>
              <a:rPr lang="tr-TR" sz="1000" i="1" dirty="0" err="1"/>
              <a:t>Recognition</a:t>
            </a:r>
            <a:r>
              <a:rPr lang="tr-TR" sz="1000" dirty="0"/>
              <a:t>. 2019.</a:t>
            </a:r>
          </a:p>
        </p:txBody>
      </p:sp>
    </p:spTree>
    <p:extLst>
      <p:ext uri="{BB962C8B-B14F-4D97-AF65-F5344CB8AC3E}">
        <p14:creationId xmlns:p14="http://schemas.microsoft.com/office/powerpoint/2010/main" val="1969701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782ED-9942-FF4F-B9FE-2586E7C9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Baseline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299B2-84D7-DA43-9945-797764C49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Compared methods are trained on single-class</a:t>
            </a:r>
          </a:p>
          <a:p>
            <a:r>
              <a:rPr lang="en-US" dirty="0"/>
              <a:t>Using same train/</a:t>
            </a:r>
            <a:r>
              <a:rPr lang="en-US" dirty="0" err="1"/>
              <a:t>val</a:t>
            </a:r>
            <a:r>
              <a:rPr lang="en-US" dirty="0"/>
              <a:t> splits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D4257-0BBF-7349-A9DB-1A5FFD6527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15,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B983D-0690-B84B-A828-8BBBBC99C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FF68E-CBF4-6949-A52B-C22CED9E6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96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68B5-D606-A346-AC95-71391F802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Cases</a:t>
            </a:r>
          </a:p>
        </p:txBody>
      </p:sp>
      <p:pic>
        <p:nvPicPr>
          <p:cNvPr id="8" name="Content Placeholder 7" descr="A picture containing table&#10;&#10;Description automatically generated">
            <a:extLst>
              <a:ext uri="{FF2B5EF4-FFF2-40B4-BE49-F238E27FC236}">
                <a16:creationId xmlns:a16="http://schemas.microsoft.com/office/drawing/2014/main" id="{E3F9403E-43E3-EC48-A719-CD755A4AE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37" y="1387120"/>
            <a:ext cx="8424863" cy="21942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D7A95-3D02-3241-A86D-5C6645C916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17,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11C96-96AE-4746-9DA2-6FA6BFEBC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F6848-6009-4041-9C36-43F9F5CE3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4AC1C-79D9-D84A-9F74-8D8F39B2A606}"/>
              </a:ext>
            </a:extLst>
          </p:cNvPr>
          <p:cNvSpPr txBox="1"/>
          <p:nvPr/>
        </p:nvSpPr>
        <p:spPr>
          <a:xfrm>
            <a:off x="1730297" y="5270825"/>
            <a:ext cx="5640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Park, </a:t>
            </a:r>
            <a:r>
              <a:rPr lang="tr-TR" sz="1000" dirty="0" err="1"/>
              <a:t>Jeong</a:t>
            </a:r>
            <a:r>
              <a:rPr lang="tr-TR" sz="1000" dirty="0"/>
              <a:t> </a:t>
            </a:r>
            <a:r>
              <a:rPr lang="tr-TR" sz="1000" dirty="0" err="1"/>
              <a:t>Joon</a:t>
            </a:r>
            <a:r>
              <a:rPr lang="tr-TR" sz="1000" dirty="0"/>
              <a:t>, et al. "</a:t>
            </a:r>
            <a:r>
              <a:rPr lang="tr-TR" sz="1000" dirty="0" err="1"/>
              <a:t>DeepSDF</a:t>
            </a:r>
            <a:r>
              <a:rPr lang="tr-TR" sz="1000" dirty="0"/>
              <a:t>: Learning </a:t>
            </a:r>
            <a:r>
              <a:rPr lang="tr-TR" sz="1000" dirty="0" err="1"/>
              <a:t>Continuous</a:t>
            </a:r>
            <a:r>
              <a:rPr lang="tr-TR" sz="1000" dirty="0"/>
              <a:t> </a:t>
            </a:r>
            <a:r>
              <a:rPr lang="tr-TR" sz="1000" dirty="0" err="1"/>
              <a:t>Signed</a:t>
            </a:r>
            <a:r>
              <a:rPr lang="tr-TR" sz="1000" dirty="0"/>
              <a:t> </a:t>
            </a:r>
            <a:r>
              <a:rPr lang="tr-TR" sz="1000" dirty="0" err="1"/>
              <a:t>Distance</a:t>
            </a:r>
            <a:r>
              <a:rPr lang="tr-TR" sz="1000" dirty="0"/>
              <a:t> </a:t>
            </a:r>
            <a:r>
              <a:rPr lang="tr-TR" sz="1000" dirty="0" err="1"/>
              <a:t>Functions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Representation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i="1" dirty="0"/>
              <a:t> </a:t>
            </a:r>
            <a:r>
              <a:rPr lang="tr-TR" sz="1000" i="1" dirty="0" err="1"/>
              <a:t>and</a:t>
            </a:r>
            <a:r>
              <a:rPr lang="tr-TR" sz="1000" i="1" dirty="0"/>
              <a:t> </a:t>
            </a:r>
            <a:r>
              <a:rPr lang="tr-TR" sz="1000" i="1" dirty="0" err="1"/>
              <a:t>Pattern</a:t>
            </a:r>
            <a:r>
              <a:rPr lang="tr-TR" sz="1000" i="1" dirty="0"/>
              <a:t> </a:t>
            </a:r>
            <a:r>
              <a:rPr lang="tr-TR" sz="1000" i="1" dirty="0" err="1"/>
              <a:t>Recognition</a:t>
            </a:r>
            <a:r>
              <a:rPr lang="tr-TR" sz="1000" dirty="0"/>
              <a:t>. 2019.</a:t>
            </a:r>
          </a:p>
        </p:txBody>
      </p:sp>
    </p:spTree>
    <p:extLst>
      <p:ext uri="{BB962C8B-B14F-4D97-AF65-F5344CB8AC3E}">
        <p14:creationId xmlns:p14="http://schemas.microsoft.com/office/powerpoint/2010/main" val="145558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84533-B422-4448-B6FE-CDAEDB8E1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Representing 3D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FFC67-8ECD-744B-9A24-3C9F79F0B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represent 3D?</a:t>
            </a:r>
          </a:p>
          <a:p>
            <a:r>
              <a:rPr lang="en-US" dirty="0"/>
              <a:t>Many alternatives exist (Point Clouds, Meshes, Voxel Grids)</a:t>
            </a:r>
          </a:p>
          <a:p>
            <a:r>
              <a:rPr lang="en-US" dirty="0"/>
              <a:t>Efficient and accurate representations are needed for </a:t>
            </a:r>
          </a:p>
          <a:p>
            <a:pPr lvl="1"/>
            <a:r>
              <a:rPr lang="en-US" sz="1800" dirty="0"/>
              <a:t>Rendering</a:t>
            </a:r>
          </a:p>
          <a:p>
            <a:pPr lvl="1"/>
            <a:r>
              <a:rPr lang="en-US" sz="1800" dirty="0"/>
              <a:t>Reconstruction</a:t>
            </a:r>
          </a:p>
          <a:p>
            <a:pPr lvl="1"/>
            <a:r>
              <a:rPr lang="en-US" sz="1800" dirty="0"/>
              <a:t>Recognition</a:t>
            </a:r>
          </a:p>
          <a:p>
            <a:pPr lvl="1"/>
            <a:r>
              <a:rPr lang="en-US" sz="1800" dirty="0"/>
              <a:t>And more…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4798F-C73F-6743-A95F-FF4B05D5C6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December 18,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62BE-B3DF-8248-AAA9-9477FBA9CA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50DF6-27CF-B94A-A75D-114B3AB9D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9" descr="A picture containing walking, man, field, street&#10;&#10;Description automatically generated">
            <a:extLst>
              <a:ext uri="{FF2B5EF4-FFF2-40B4-BE49-F238E27FC236}">
                <a16:creationId xmlns:a16="http://schemas.microsoft.com/office/drawing/2014/main" id="{93565BC7-8B50-F748-B175-8C5554BCE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" t="5855" r="5466" b="5247"/>
          <a:stretch/>
        </p:blipFill>
        <p:spPr>
          <a:xfrm>
            <a:off x="2720165" y="2119321"/>
            <a:ext cx="5890435" cy="3322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0E0E74-2A14-B34A-8572-31BCB8858104}"/>
              </a:ext>
            </a:extLst>
          </p:cNvPr>
          <p:cNvSpPr txBox="1"/>
          <p:nvPr/>
        </p:nvSpPr>
        <p:spPr>
          <a:xfrm>
            <a:off x="2720164" y="5594088"/>
            <a:ext cx="5433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err="1"/>
              <a:t>Ahmed</a:t>
            </a:r>
            <a:r>
              <a:rPr lang="tr-TR" sz="1000" dirty="0"/>
              <a:t>, </a:t>
            </a:r>
            <a:r>
              <a:rPr lang="tr-TR" sz="1000" dirty="0" err="1"/>
              <a:t>Eman</a:t>
            </a:r>
            <a:r>
              <a:rPr lang="tr-TR" sz="1000" dirty="0"/>
              <a:t>, et al. "A </a:t>
            </a:r>
            <a:r>
              <a:rPr lang="tr-TR" sz="1000" dirty="0" err="1"/>
              <a:t>survey</a:t>
            </a:r>
            <a:r>
              <a:rPr lang="tr-TR" sz="1000" dirty="0"/>
              <a:t> on </a:t>
            </a:r>
            <a:r>
              <a:rPr lang="tr-TR" sz="1000" dirty="0" err="1"/>
              <a:t>Deep</a:t>
            </a:r>
            <a:r>
              <a:rPr lang="tr-TR" sz="1000" dirty="0"/>
              <a:t> Learning </a:t>
            </a:r>
            <a:r>
              <a:rPr lang="tr-TR" sz="1000" dirty="0" err="1"/>
              <a:t>Advances</a:t>
            </a:r>
            <a:r>
              <a:rPr lang="tr-TR" sz="1000" dirty="0"/>
              <a:t> on </a:t>
            </a:r>
            <a:r>
              <a:rPr lang="tr-TR" sz="1000" dirty="0" err="1"/>
              <a:t>Different</a:t>
            </a:r>
            <a:r>
              <a:rPr lang="tr-TR" sz="1000" dirty="0"/>
              <a:t> 3D Data </a:t>
            </a:r>
            <a:r>
              <a:rPr lang="tr-TR" sz="1000" dirty="0" err="1"/>
              <a:t>Representations</a:t>
            </a:r>
            <a:r>
              <a:rPr lang="tr-TR" sz="1000" dirty="0"/>
              <a:t>." </a:t>
            </a:r>
            <a:r>
              <a:rPr lang="tr-TR" sz="1000" i="1" dirty="0" err="1"/>
              <a:t>arXiv</a:t>
            </a:r>
            <a:r>
              <a:rPr lang="tr-TR" sz="1000" i="1" dirty="0"/>
              <a:t> </a:t>
            </a:r>
            <a:r>
              <a:rPr lang="tr-TR" sz="1000" i="1" dirty="0" err="1"/>
              <a:t>preprint</a:t>
            </a:r>
            <a:r>
              <a:rPr lang="tr-TR" sz="1000" i="1" dirty="0"/>
              <a:t> arXiv:1808.01462</a:t>
            </a:r>
            <a:r>
              <a:rPr lang="tr-TR" sz="1000" dirty="0"/>
              <a:t> (2018).</a:t>
            </a:r>
          </a:p>
        </p:txBody>
      </p:sp>
    </p:spTree>
    <p:extLst>
      <p:ext uri="{BB962C8B-B14F-4D97-AF65-F5344CB8AC3E}">
        <p14:creationId xmlns:p14="http://schemas.microsoft.com/office/powerpoint/2010/main" val="3616466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Distance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8775" y="1066800"/>
                <a:ext cx="8048849" cy="5105400"/>
              </a:xfrm>
            </p:spPr>
            <p:txBody>
              <a:bodyPr/>
              <a:lstStyle/>
              <a:p>
                <a:r>
                  <a:rPr lang="en-US" dirty="0"/>
                  <a:t>Signed Distance Functions represent surfaces as 0-level-set of a function</a:t>
                </a:r>
              </a:p>
              <a:p>
                <a:r>
                  <a:rPr lang="en-US" dirty="0"/>
                  <a:t>Can represent smooth surfaces effectively, </a:t>
                </a:r>
              </a:p>
              <a:p>
                <a:r>
                  <a:rPr lang="en-US" dirty="0"/>
                  <a:t>Rendered via ray casting or marching cubes</a:t>
                </a:r>
              </a:p>
              <a:p>
                <a:r>
                  <a:rPr lang="en-US" dirty="0"/>
                  <a:t>For a point </a:t>
                </a:r>
                <a:r>
                  <a:rPr lang="en-US" b="1" dirty="0"/>
                  <a:t>p</a:t>
                </a:r>
                <a:r>
                  <a:rPr lang="en-US" dirty="0"/>
                  <a:t> = &lt;x, y, z&gt;, it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𝑆𝐷𝐹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−&amp;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𝑜𝑢𝑡𝑠𝑖𝑑𝑒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𝑠𝑢𝑟𝑓𝑎𝑐𝑒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),           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sz="1800" b="1" dirty="0"/>
                  <a:t>p’: </a:t>
                </a:r>
                <a:r>
                  <a:rPr lang="en-US" sz="1800" dirty="0"/>
                  <a:t>closest point on the surface, </a:t>
                </a:r>
                <a:r>
                  <a:rPr lang="en-US" sz="1800" b="1" dirty="0"/>
                  <a:t>d: </a:t>
                </a:r>
                <a:r>
                  <a:rPr lang="en-US" sz="1800" dirty="0"/>
                  <a:t>a distance function</a:t>
                </a:r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775" y="1066800"/>
                <a:ext cx="8048849" cy="5105400"/>
              </a:xfrm>
              <a:blipFill>
                <a:blip r:embed="rId2"/>
                <a:stretch>
                  <a:fillRect l="-472" t="-248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Aided Medical Procedures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4285777A-71B2-5B4F-8530-F9B52F7BE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9" t="11186" r="5025" b="31363"/>
          <a:stretch/>
        </p:blipFill>
        <p:spPr>
          <a:xfrm>
            <a:off x="2740515" y="3429000"/>
            <a:ext cx="3285368" cy="21740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2D840F-5DD3-D642-8A56-B699D871B429}"/>
              </a:ext>
            </a:extLst>
          </p:cNvPr>
          <p:cNvSpPr txBox="1"/>
          <p:nvPr/>
        </p:nvSpPr>
        <p:spPr>
          <a:xfrm>
            <a:off x="1291388" y="5616217"/>
            <a:ext cx="6352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Park, </a:t>
            </a:r>
            <a:r>
              <a:rPr lang="tr-TR" sz="1000" dirty="0" err="1"/>
              <a:t>Jeong</a:t>
            </a:r>
            <a:r>
              <a:rPr lang="tr-TR" sz="1000" dirty="0"/>
              <a:t> </a:t>
            </a:r>
            <a:r>
              <a:rPr lang="tr-TR" sz="1000" dirty="0" err="1"/>
              <a:t>Joon</a:t>
            </a:r>
            <a:r>
              <a:rPr lang="tr-TR" sz="1000" dirty="0"/>
              <a:t>, et al. "</a:t>
            </a:r>
            <a:r>
              <a:rPr lang="tr-TR" sz="1000" dirty="0" err="1"/>
              <a:t>DeepSDF</a:t>
            </a:r>
            <a:r>
              <a:rPr lang="tr-TR" sz="1000" dirty="0"/>
              <a:t>: Learning </a:t>
            </a:r>
            <a:r>
              <a:rPr lang="tr-TR" sz="1000" dirty="0" err="1"/>
              <a:t>Continuous</a:t>
            </a:r>
            <a:r>
              <a:rPr lang="tr-TR" sz="1000" dirty="0"/>
              <a:t> </a:t>
            </a:r>
            <a:r>
              <a:rPr lang="tr-TR" sz="1000" dirty="0" err="1"/>
              <a:t>Signed</a:t>
            </a:r>
            <a:r>
              <a:rPr lang="tr-TR" sz="1000" dirty="0"/>
              <a:t> </a:t>
            </a:r>
            <a:r>
              <a:rPr lang="tr-TR" sz="1000" dirty="0" err="1"/>
              <a:t>Distance</a:t>
            </a:r>
            <a:r>
              <a:rPr lang="tr-TR" sz="1000" dirty="0"/>
              <a:t> </a:t>
            </a:r>
            <a:r>
              <a:rPr lang="tr-TR" sz="1000" dirty="0" err="1"/>
              <a:t>Functions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Representation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i="1" dirty="0"/>
              <a:t> </a:t>
            </a:r>
            <a:r>
              <a:rPr lang="tr-TR" sz="1000" i="1" dirty="0" err="1"/>
              <a:t>and</a:t>
            </a:r>
            <a:r>
              <a:rPr lang="tr-TR" sz="1000" i="1" dirty="0"/>
              <a:t> </a:t>
            </a:r>
            <a:r>
              <a:rPr lang="tr-TR" sz="1000" i="1" dirty="0" err="1"/>
              <a:t>Pattern</a:t>
            </a:r>
            <a:r>
              <a:rPr lang="tr-TR" sz="1000" i="1" dirty="0"/>
              <a:t> </a:t>
            </a:r>
            <a:r>
              <a:rPr lang="tr-TR" sz="1000" i="1" dirty="0" err="1"/>
              <a:t>Recognition</a:t>
            </a:r>
            <a:r>
              <a:rPr lang="tr-TR" sz="1000" dirty="0"/>
              <a:t>. 2019.</a:t>
            </a:r>
          </a:p>
        </p:txBody>
      </p:sp>
    </p:spTree>
    <p:extLst>
      <p:ext uri="{BB962C8B-B14F-4D97-AF65-F5344CB8AC3E}">
        <p14:creationId xmlns:p14="http://schemas.microsoft.com/office/powerpoint/2010/main" val="92898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1548B-B1A5-7D4B-98E4-BB24B96AF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116B4-49F6-014D-915F-47562FC63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Compact surface representations can be incomplete and low quality</a:t>
            </a:r>
          </a:p>
          <a:p>
            <a:r>
              <a:rPr lang="en-US" dirty="0"/>
              <a:t>SDFs are better, but commonly represented as inefficient voxel grids</a:t>
            </a:r>
          </a:p>
          <a:p>
            <a:r>
              <a:rPr lang="en-US" dirty="0"/>
              <a:t>Let’s learn continuous SDFs instead with a neural net!</a:t>
            </a:r>
          </a:p>
          <a:p>
            <a:endParaRPr lang="en-US" dirty="0"/>
          </a:p>
          <a:p>
            <a:r>
              <a:rPr lang="en-US" dirty="0"/>
              <a:t>It is like nonlinear binary classification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E8642-5744-D94F-B44D-530DD97620F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16,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DCCCD-5658-9B43-BB2E-944D49E3F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35C7E-09C7-3443-9CBC-D08033A24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860D83-2007-2446-9301-1950CC366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8" t="13025" r="18654"/>
          <a:stretch/>
        </p:blipFill>
        <p:spPr>
          <a:xfrm>
            <a:off x="5041337" y="2055377"/>
            <a:ext cx="1755973" cy="36295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A510B0-C914-A747-A818-9E35070A8990}"/>
              </a:ext>
            </a:extLst>
          </p:cNvPr>
          <p:cNvSpPr txBox="1"/>
          <p:nvPr/>
        </p:nvSpPr>
        <p:spPr>
          <a:xfrm>
            <a:off x="1299409" y="5648235"/>
            <a:ext cx="6352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Park, </a:t>
            </a:r>
            <a:r>
              <a:rPr lang="tr-TR" sz="1000" dirty="0" err="1"/>
              <a:t>Jeong</a:t>
            </a:r>
            <a:r>
              <a:rPr lang="tr-TR" sz="1000" dirty="0"/>
              <a:t> </a:t>
            </a:r>
            <a:r>
              <a:rPr lang="tr-TR" sz="1000" dirty="0" err="1"/>
              <a:t>Joon</a:t>
            </a:r>
            <a:r>
              <a:rPr lang="tr-TR" sz="1000" dirty="0"/>
              <a:t>, et al. "</a:t>
            </a:r>
            <a:r>
              <a:rPr lang="tr-TR" sz="1000" dirty="0" err="1"/>
              <a:t>DeepSDF</a:t>
            </a:r>
            <a:r>
              <a:rPr lang="tr-TR" sz="1000" dirty="0"/>
              <a:t>: Learning </a:t>
            </a:r>
            <a:r>
              <a:rPr lang="tr-TR" sz="1000" dirty="0" err="1"/>
              <a:t>Continuous</a:t>
            </a:r>
            <a:r>
              <a:rPr lang="tr-TR" sz="1000" dirty="0"/>
              <a:t> </a:t>
            </a:r>
            <a:r>
              <a:rPr lang="tr-TR" sz="1000" dirty="0" err="1"/>
              <a:t>Signed</a:t>
            </a:r>
            <a:r>
              <a:rPr lang="tr-TR" sz="1000" dirty="0"/>
              <a:t> </a:t>
            </a:r>
            <a:r>
              <a:rPr lang="tr-TR" sz="1000" dirty="0" err="1"/>
              <a:t>Distance</a:t>
            </a:r>
            <a:r>
              <a:rPr lang="tr-TR" sz="1000" dirty="0"/>
              <a:t> </a:t>
            </a:r>
            <a:r>
              <a:rPr lang="tr-TR" sz="1000" dirty="0" err="1"/>
              <a:t>Functions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Representation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i="1" dirty="0"/>
              <a:t> </a:t>
            </a:r>
            <a:r>
              <a:rPr lang="tr-TR" sz="1000" i="1" dirty="0" err="1"/>
              <a:t>and</a:t>
            </a:r>
            <a:r>
              <a:rPr lang="tr-TR" sz="1000" i="1" dirty="0"/>
              <a:t> </a:t>
            </a:r>
            <a:r>
              <a:rPr lang="tr-TR" sz="1000" i="1" dirty="0" err="1"/>
              <a:t>Pattern</a:t>
            </a:r>
            <a:r>
              <a:rPr lang="tr-TR" sz="1000" i="1" dirty="0"/>
              <a:t> </a:t>
            </a:r>
            <a:r>
              <a:rPr lang="tr-TR" sz="1000" i="1" dirty="0" err="1"/>
              <a:t>Recognition</a:t>
            </a:r>
            <a:r>
              <a:rPr lang="tr-TR" sz="1000" dirty="0"/>
              <a:t>. 2019.</a:t>
            </a:r>
          </a:p>
        </p:txBody>
      </p:sp>
    </p:spTree>
    <p:extLst>
      <p:ext uri="{BB962C8B-B14F-4D97-AF65-F5344CB8AC3E}">
        <p14:creationId xmlns:p14="http://schemas.microsoft.com/office/powerpoint/2010/main" val="271712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54E51-A96D-8043-B2D8-F786970B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F5C4E-04E6-8C40-A2C7-00FC1EB38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SDFs in continuous form using a generative model</a:t>
            </a:r>
          </a:p>
          <a:p>
            <a:r>
              <a:rPr lang="en-US" dirty="0"/>
              <a:t>Allow compression, interpolation and learning using learnable latent variable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50F79-92DA-5243-9D51-7410466DE5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16,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BACB4-FE10-5D46-8B5B-59949F2BF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A9BA5-AEC1-2549-A609-25206CCE1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50980CEC-B7CC-1A47-9D63-A43C8D8CBC9E}"/>
              </a:ext>
            </a:extLst>
          </p:cNvPr>
          <p:cNvSpPr/>
          <p:nvPr/>
        </p:nvSpPr>
        <p:spPr>
          <a:xfrm>
            <a:off x="3732028" y="2180492"/>
            <a:ext cx="2628579" cy="1248508"/>
          </a:xfrm>
          <a:prstGeom prst="hexag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MLP </a:t>
            </a:r>
          </a:p>
          <a:p>
            <a:pPr algn="ctr"/>
            <a:r>
              <a:rPr lang="en-US" dirty="0"/>
              <a:t>(Per Category)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29F44D-C9E4-2747-AC7E-06B42268B569}"/>
              </a:ext>
            </a:extLst>
          </p:cNvPr>
          <p:cNvSpPr/>
          <p:nvPr/>
        </p:nvSpPr>
        <p:spPr>
          <a:xfrm>
            <a:off x="2015746" y="2245179"/>
            <a:ext cx="1215850" cy="4320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p: &lt;x, y, z&gt;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76A33F-42EB-8448-8DBC-B7AFBC17437A}"/>
              </a:ext>
            </a:extLst>
          </p:cNvPr>
          <p:cNvSpPr/>
          <p:nvPr/>
        </p:nvSpPr>
        <p:spPr>
          <a:xfrm>
            <a:off x="1102099" y="2993730"/>
            <a:ext cx="2323746" cy="65774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r>
              <a:rPr lang="en-US" sz="1400" dirty="0"/>
              <a:t>i</a:t>
            </a:r>
            <a:r>
              <a:rPr lang="en-US" dirty="0"/>
              <a:t>: Latent Vector</a:t>
            </a:r>
          </a:p>
          <a:p>
            <a:pPr algn="ctr"/>
            <a:r>
              <a:rPr lang="en-US" dirty="0"/>
              <a:t>(Per Object, Learned)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7B8029-781E-E643-A63E-089E9FCE6C1F}"/>
              </a:ext>
            </a:extLst>
          </p:cNvPr>
          <p:cNvCxnSpPr>
            <a:cxnSpLocks/>
          </p:cNvCxnSpPr>
          <p:nvPr/>
        </p:nvCxnSpPr>
        <p:spPr>
          <a:xfrm>
            <a:off x="3231596" y="2475872"/>
            <a:ext cx="500432" cy="343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71FF6C-FC89-7848-B2D5-FDBDDD7C0DAB}"/>
              </a:ext>
            </a:extLst>
          </p:cNvPr>
          <p:cNvCxnSpPr>
            <a:cxnSpLocks/>
            <a:stCxn id="11" idx="3"/>
            <a:endCxn id="7" idx="3"/>
          </p:cNvCxnSpPr>
          <p:nvPr/>
        </p:nvCxnSpPr>
        <p:spPr>
          <a:xfrm flipV="1">
            <a:off x="3425845" y="2804746"/>
            <a:ext cx="306183" cy="517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C5AA817-343C-334E-8837-46FC399BAA12}"/>
              </a:ext>
            </a:extLst>
          </p:cNvPr>
          <p:cNvSpPr/>
          <p:nvPr/>
        </p:nvSpPr>
        <p:spPr>
          <a:xfrm>
            <a:off x="6964544" y="2448657"/>
            <a:ext cx="1020292" cy="71217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SDF</a:t>
            </a:r>
            <a:r>
              <a:rPr lang="en-US" sz="1400" dirty="0" err="1"/>
              <a:t>i</a:t>
            </a:r>
            <a:r>
              <a:rPr lang="en-US" dirty="0"/>
              <a:t>(p)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8716B4-47B3-FA4C-AB90-10568B2104E0}"/>
              </a:ext>
            </a:extLst>
          </p:cNvPr>
          <p:cNvCxnSpPr>
            <a:cxnSpLocks/>
            <a:stCxn id="7" idx="0"/>
            <a:endCxn id="22" idx="1"/>
          </p:cNvCxnSpPr>
          <p:nvPr/>
        </p:nvCxnSpPr>
        <p:spPr>
          <a:xfrm>
            <a:off x="6360607" y="2804746"/>
            <a:ext cx="603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picture containing table&#10;&#10;Description automatically generated">
            <a:extLst>
              <a:ext uri="{FF2B5EF4-FFF2-40B4-BE49-F238E27FC236}">
                <a16:creationId xmlns:a16="http://schemas.microsoft.com/office/drawing/2014/main" id="{CB09ED29-C03E-2D43-A254-87BD17A01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8" b="5480"/>
          <a:stretch/>
        </p:blipFill>
        <p:spPr>
          <a:xfrm>
            <a:off x="3106183" y="3693347"/>
            <a:ext cx="4096635" cy="15454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B67356-D0DC-3343-BDC0-D98D73AA1483}"/>
              </a:ext>
            </a:extLst>
          </p:cNvPr>
          <p:cNvSpPr txBox="1"/>
          <p:nvPr/>
        </p:nvSpPr>
        <p:spPr>
          <a:xfrm>
            <a:off x="1632163" y="5409524"/>
            <a:ext cx="6352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Park, </a:t>
            </a:r>
            <a:r>
              <a:rPr lang="tr-TR" sz="1000" dirty="0" err="1"/>
              <a:t>Jeong</a:t>
            </a:r>
            <a:r>
              <a:rPr lang="tr-TR" sz="1000" dirty="0"/>
              <a:t> </a:t>
            </a:r>
            <a:r>
              <a:rPr lang="tr-TR" sz="1000" dirty="0" err="1"/>
              <a:t>Joon</a:t>
            </a:r>
            <a:r>
              <a:rPr lang="tr-TR" sz="1000" dirty="0"/>
              <a:t>, et al. "</a:t>
            </a:r>
            <a:r>
              <a:rPr lang="tr-TR" sz="1000" dirty="0" err="1"/>
              <a:t>DeepSDF</a:t>
            </a:r>
            <a:r>
              <a:rPr lang="tr-TR" sz="1000" dirty="0"/>
              <a:t>: Learning </a:t>
            </a:r>
            <a:r>
              <a:rPr lang="tr-TR" sz="1000" dirty="0" err="1"/>
              <a:t>Continuous</a:t>
            </a:r>
            <a:r>
              <a:rPr lang="tr-TR" sz="1000" dirty="0"/>
              <a:t> </a:t>
            </a:r>
            <a:r>
              <a:rPr lang="tr-TR" sz="1000" dirty="0" err="1"/>
              <a:t>Signed</a:t>
            </a:r>
            <a:r>
              <a:rPr lang="tr-TR" sz="1000" dirty="0"/>
              <a:t> </a:t>
            </a:r>
            <a:r>
              <a:rPr lang="tr-TR" sz="1000" dirty="0" err="1"/>
              <a:t>Distance</a:t>
            </a:r>
            <a:r>
              <a:rPr lang="tr-TR" sz="1000" dirty="0"/>
              <a:t> </a:t>
            </a:r>
            <a:r>
              <a:rPr lang="tr-TR" sz="1000" dirty="0" err="1"/>
              <a:t>Functions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Shape</a:t>
            </a:r>
            <a:r>
              <a:rPr lang="tr-TR" sz="1000" dirty="0"/>
              <a:t> </a:t>
            </a:r>
            <a:r>
              <a:rPr lang="tr-TR" sz="1000" dirty="0" err="1"/>
              <a:t>Representation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Conference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i="1" dirty="0"/>
              <a:t> </a:t>
            </a:r>
            <a:r>
              <a:rPr lang="tr-TR" sz="1000" i="1" dirty="0" err="1"/>
              <a:t>and</a:t>
            </a:r>
            <a:r>
              <a:rPr lang="tr-TR" sz="1000" i="1" dirty="0"/>
              <a:t> </a:t>
            </a:r>
            <a:r>
              <a:rPr lang="tr-TR" sz="1000" i="1" dirty="0" err="1"/>
              <a:t>Pattern</a:t>
            </a:r>
            <a:r>
              <a:rPr lang="tr-TR" sz="1000" i="1" dirty="0"/>
              <a:t> </a:t>
            </a:r>
            <a:r>
              <a:rPr lang="tr-TR" sz="1000" i="1" dirty="0" err="1"/>
              <a:t>Recognition</a:t>
            </a:r>
            <a:r>
              <a:rPr lang="tr-TR" sz="1000" dirty="0"/>
              <a:t>. 2019.</a:t>
            </a:r>
          </a:p>
        </p:txBody>
      </p:sp>
    </p:spTree>
    <p:extLst>
      <p:ext uri="{BB962C8B-B14F-4D97-AF65-F5344CB8AC3E}">
        <p14:creationId xmlns:p14="http://schemas.microsoft.com/office/powerpoint/2010/main" val="1902149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2FBE262-719C-A840-A139-CC3E4719FBFA}"/>
              </a:ext>
            </a:extLst>
          </p:cNvPr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D86B70-91BD-4749-8190-81962172C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775" y="2361362"/>
            <a:ext cx="8424863" cy="1295400"/>
          </a:xfrm>
        </p:spPr>
        <p:txBody>
          <a:bodyPr/>
          <a:lstStyle/>
          <a:p>
            <a:r>
              <a:rPr lang="tr-TR" dirty="0"/>
              <a:t>			</a:t>
            </a:r>
            <a:r>
              <a:rPr lang="tr-TR" sz="4000" dirty="0" err="1"/>
              <a:t>Related</a:t>
            </a:r>
            <a:r>
              <a:rPr lang="tr-TR" sz="4000" dirty="0"/>
              <a:t> </a:t>
            </a:r>
            <a:r>
              <a:rPr lang="tr-TR" sz="4000" dirty="0" err="1"/>
              <a:t>Work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204663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0391-A7A6-914C-9159-72338F5DC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Shape Representation: Point-Based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7ABFC-AE06-B348-ADD6-D1890D689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Represents shape as a point set in the surface in compact form</a:t>
            </a:r>
          </a:p>
          <a:p>
            <a:r>
              <a:rPr lang="en-US" dirty="0"/>
              <a:t>Raw data format in sensors (</a:t>
            </a:r>
            <a:r>
              <a:rPr lang="en-US" dirty="0" err="1"/>
              <a:t>i.e</a:t>
            </a:r>
            <a:r>
              <a:rPr lang="en-US" dirty="0"/>
              <a:t> depth cameras, </a:t>
            </a:r>
            <a:r>
              <a:rPr lang="en-US" dirty="0" err="1"/>
              <a:t>LiDARs</a:t>
            </a:r>
            <a:r>
              <a:rPr lang="en-US" dirty="0"/>
              <a:t>)</a:t>
            </a:r>
          </a:p>
          <a:p>
            <a:r>
              <a:rPr lang="en-US" dirty="0">
                <a:sym typeface="Wingdings" pitchFamily="2" charset="2"/>
              </a:rPr>
              <a:t>Successful deep learning models exist. </a:t>
            </a:r>
          </a:p>
          <a:p>
            <a:r>
              <a:rPr lang="en-US" dirty="0">
                <a:sym typeface="Wingdings" pitchFamily="2" charset="2"/>
              </a:rPr>
              <a:t>Lacks topology information, and not suitable for producing watertight (closed) surfaces 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990BC-1981-7A4C-B9CC-540DD37C99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December 16,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18910-71A2-1448-9924-227C00EA8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58219-59A4-B74A-8506-79F470A6C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78A20B3B-EF8F-4049-8905-BF4415737A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8" r="5594"/>
          <a:stretch/>
        </p:blipFill>
        <p:spPr>
          <a:xfrm>
            <a:off x="5086035" y="2486924"/>
            <a:ext cx="2876865" cy="2933210"/>
          </a:xfrm>
          <a:prstGeom prst="rect">
            <a:avLst/>
          </a:prstGeom>
        </p:spPr>
      </p:pic>
      <p:pic>
        <p:nvPicPr>
          <p:cNvPr id="13" name="Picture 12" descr="A picture containing wheel, artifact, building, stone&#10;&#10;Description automatically generated">
            <a:extLst>
              <a:ext uri="{FF2B5EF4-FFF2-40B4-BE49-F238E27FC236}">
                <a16:creationId xmlns:a16="http://schemas.microsoft.com/office/drawing/2014/main" id="{68647BD2-D1C0-6E4E-BCC2-A2261D79C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110" y="2805167"/>
            <a:ext cx="2491857" cy="24918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2040CE-9815-2740-B744-67FAB465EDE9}"/>
              </a:ext>
            </a:extLst>
          </p:cNvPr>
          <p:cNvSpPr txBox="1"/>
          <p:nvPr/>
        </p:nvSpPr>
        <p:spPr>
          <a:xfrm>
            <a:off x="698490" y="5173913"/>
            <a:ext cx="4227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err="1"/>
              <a:t>https</a:t>
            </a:r>
            <a:r>
              <a:rPr lang="tr-TR" sz="1000" dirty="0"/>
              <a:t>://</a:t>
            </a:r>
            <a:r>
              <a:rPr lang="tr-TR" sz="1000" dirty="0" err="1"/>
              <a:t>en.wikipedia.org</a:t>
            </a:r>
            <a:r>
              <a:rPr lang="tr-TR" sz="1000" dirty="0"/>
              <a:t>/</a:t>
            </a:r>
            <a:r>
              <a:rPr lang="tr-TR" sz="1000" dirty="0" err="1"/>
              <a:t>wiki</a:t>
            </a:r>
            <a:r>
              <a:rPr lang="tr-TR" sz="1000" dirty="0"/>
              <a:t>/</a:t>
            </a:r>
            <a:r>
              <a:rPr lang="tr-TR" sz="1000" dirty="0" err="1"/>
              <a:t>Point_cloud</a:t>
            </a:r>
            <a:r>
              <a:rPr lang="tr-TR" sz="1000" dirty="0"/>
              <a:t>#/</a:t>
            </a:r>
            <a:r>
              <a:rPr lang="tr-TR" sz="1000" dirty="0" err="1"/>
              <a:t>media</a:t>
            </a:r>
            <a:r>
              <a:rPr lang="tr-TR" sz="1000" dirty="0"/>
              <a:t>/</a:t>
            </a:r>
            <a:r>
              <a:rPr lang="tr-TR" sz="1000" dirty="0" err="1"/>
              <a:t>File:Point_cloud_torus.gif</a:t>
            </a:r>
            <a:endParaRPr lang="tr-TR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CEBB4-2E16-3749-BC91-6C17A65DF4FC}"/>
              </a:ext>
            </a:extLst>
          </p:cNvPr>
          <p:cNvSpPr txBox="1"/>
          <p:nvPr/>
        </p:nvSpPr>
        <p:spPr>
          <a:xfrm>
            <a:off x="4925586" y="5577868"/>
            <a:ext cx="35687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 err="1"/>
              <a:t>Wu</a:t>
            </a:r>
            <a:r>
              <a:rPr lang="tr-TR" sz="1000" dirty="0"/>
              <a:t>, </a:t>
            </a:r>
            <a:r>
              <a:rPr lang="tr-TR" sz="1000" dirty="0" err="1"/>
              <a:t>Zhirong</a:t>
            </a:r>
            <a:r>
              <a:rPr lang="tr-TR" sz="1000" dirty="0"/>
              <a:t>, et al. "3d </a:t>
            </a:r>
            <a:r>
              <a:rPr lang="tr-TR" sz="1000" dirty="0" err="1"/>
              <a:t>shapenets</a:t>
            </a:r>
            <a:r>
              <a:rPr lang="tr-TR" sz="1000" dirty="0"/>
              <a:t>: A </a:t>
            </a:r>
            <a:r>
              <a:rPr lang="tr-TR" sz="1000" dirty="0" err="1"/>
              <a:t>deep</a:t>
            </a:r>
            <a:r>
              <a:rPr lang="tr-TR" sz="1000" dirty="0"/>
              <a:t> </a:t>
            </a:r>
            <a:r>
              <a:rPr lang="tr-TR" sz="1000" dirty="0" err="1"/>
              <a:t>representation</a:t>
            </a:r>
            <a:r>
              <a:rPr lang="tr-TR" sz="1000" dirty="0"/>
              <a:t> </a:t>
            </a:r>
            <a:r>
              <a:rPr lang="tr-TR" sz="1000" dirty="0" err="1"/>
              <a:t>for</a:t>
            </a:r>
            <a:r>
              <a:rPr lang="tr-TR" sz="1000" dirty="0"/>
              <a:t> </a:t>
            </a:r>
            <a:r>
              <a:rPr lang="tr-TR" sz="1000" dirty="0" err="1"/>
              <a:t>volumetric</a:t>
            </a:r>
            <a:r>
              <a:rPr lang="tr-TR" sz="1000" dirty="0"/>
              <a:t> </a:t>
            </a:r>
            <a:r>
              <a:rPr lang="tr-TR" sz="1000" dirty="0" err="1"/>
              <a:t>shapes</a:t>
            </a:r>
            <a:r>
              <a:rPr lang="tr-TR" sz="1000" dirty="0"/>
              <a:t>." </a:t>
            </a:r>
            <a:r>
              <a:rPr lang="tr-TR" sz="1000" i="1" dirty="0" err="1"/>
              <a:t>Proceedings</a:t>
            </a:r>
            <a:r>
              <a:rPr lang="tr-TR" sz="1000" i="1" dirty="0"/>
              <a:t> of </a:t>
            </a:r>
            <a:r>
              <a:rPr lang="tr-TR" sz="1000" i="1" dirty="0" err="1"/>
              <a:t>the</a:t>
            </a:r>
            <a:r>
              <a:rPr lang="tr-TR" sz="1000" i="1" dirty="0"/>
              <a:t> IEEE </a:t>
            </a:r>
            <a:r>
              <a:rPr lang="tr-TR" sz="1000" i="1" dirty="0" err="1"/>
              <a:t>conference</a:t>
            </a:r>
            <a:r>
              <a:rPr lang="tr-TR" sz="1000" i="1" dirty="0"/>
              <a:t> on </a:t>
            </a:r>
            <a:r>
              <a:rPr lang="tr-TR" sz="1000" i="1" dirty="0" err="1"/>
              <a:t>computer</a:t>
            </a:r>
            <a:r>
              <a:rPr lang="tr-TR" sz="1000" i="1" dirty="0"/>
              <a:t> </a:t>
            </a:r>
            <a:r>
              <a:rPr lang="tr-TR" sz="1000" i="1" dirty="0" err="1"/>
              <a:t>vision</a:t>
            </a:r>
            <a:r>
              <a:rPr lang="tr-TR" sz="1000" i="1" dirty="0"/>
              <a:t> </a:t>
            </a:r>
            <a:r>
              <a:rPr lang="tr-TR" sz="1000" i="1" dirty="0" err="1"/>
              <a:t>and</a:t>
            </a:r>
            <a:r>
              <a:rPr lang="tr-TR" sz="1000" i="1" dirty="0"/>
              <a:t> </a:t>
            </a:r>
            <a:r>
              <a:rPr lang="tr-TR" sz="1000" i="1" dirty="0" err="1"/>
              <a:t>pattern</a:t>
            </a:r>
            <a:r>
              <a:rPr lang="tr-TR" sz="1000" i="1" dirty="0"/>
              <a:t> </a:t>
            </a:r>
            <a:r>
              <a:rPr lang="tr-TR" sz="1000" i="1" dirty="0" err="1"/>
              <a:t>recognition</a:t>
            </a:r>
            <a:r>
              <a:rPr lang="tr-TR" sz="1000" dirty="0"/>
              <a:t>. 2015.</a:t>
            </a:r>
          </a:p>
        </p:txBody>
      </p:sp>
    </p:spTree>
    <p:extLst>
      <p:ext uri="{BB962C8B-B14F-4D97-AF65-F5344CB8AC3E}">
        <p14:creationId xmlns:p14="http://schemas.microsoft.com/office/powerpoint/2010/main" val="1337816534"/>
      </p:ext>
    </p:extLst>
  </p:cSld>
  <p:clrMapOvr>
    <a:masterClrMapping/>
  </p:clrMapOvr>
</p:sld>
</file>

<file path=ppt/theme/theme1.xml><?xml version="1.0" encoding="utf-8"?>
<a:theme xmlns:a="http://schemas.openxmlformats.org/drawingml/2006/main" name="camp-tum-jhu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UM Neue Helvetica 55 Regular"/>
        <a:ea typeface=""/>
        <a:cs typeface=""/>
      </a:majorFont>
      <a:minorFont>
        <a:latin typeface="TUM Neue Helvetica 55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-04-21_2_TUM_JHU_template.potx" id="{A844F364-FC86-4F6B-B063-4CB3193CFD33}" vid="{02C20712-33D1-4C90-BE68-BFEAC6B84A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camp-tum-jhu</Template>
  <TotalTime>9615</TotalTime>
  <Words>2184</Words>
  <Application>Microsoft Macintosh PowerPoint</Application>
  <PresentationFormat>On-screen Show (4:3)</PresentationFormat>
  <Paragraphs>288</Paragraphs>
  <Slides>33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TUM Neue Helvetica 55 Regular</vt:lpstr>
      <vt:lpstr>camp-tum-jhu</vt:lpstr>
      <vt:lpstr>DeepSDF: Learning Continuous Signed Distance Functions for Shape Representation  Jeong Joon Park, Peter Florence, Julian Straub, Richard Newcombe, Steven Lovegrove  Facebook Reality Labs</vt:lpstr>
      <vt:lpstr>Outline</vt:lpstr>
      <vt:lpstr>   Introduction</vt:lpstr>
      <vt:lpstr>Problem: Representing 3D Shapes</vt:lpstr>
      <vt:lpstr>Signed Distance Functions</vt:lpstr>
      <vt:lpstr>Motivation</vt:lpstr>
      <vt:lpstr>Contribution</vt:lpstr>
      <vt:lpstr>   Related Work</vt:lpstr>
      <vt:lpstr>3D Shape Representation: Point-Based</vt:lpstr>
      <vt:lpstr>3D Shape Representation: Mesh-Based</vt:lpstr>
      <vt:lpstr>3D Shape Representation: Voxel-Based</vt:lpstr>
      <vt:lpstr>Shape Completion</vt:lpstr>
      <vt:lpstr>Generative Models</vt:lpstr>
      <vt:lpstr>   Methodology</vt:lpstr>
      <vt:lpstr>SDFs as Neural Networks</vt:lpstr>
      <vt:lpstr>Deep SDF as a Conditional Auto-Decoder</vt:lpstr>
      <vt:lpstr>Auto-Decoder Based Formulation</vt:lpstr>
      <vt:lpstr>Dataset Preparation</vt:lpstr>
      <vt:lpstr>Architecture and Training Details</vt:lpstr>
      <vt:lpstr>   Experiments</vt:lpstr>
      <vt:lpstr>Representing Known Shape Databases</vt:lpstr>
      <vt:lpstr>Generalizing to Test Shapes</vt:lpstr>
      <vt:lpstr>Shape Completion</vt:lpstr>
      <vt:lpstr>Latent Space Interpolation</vt:lpstr>
      <vt:lpstr>Computational Efficiency</vt:lpstr>
      <vt:lpstr>   Conclusion</vt:lpstr>
      <vt:lpstr>Authors’ Conclusions</vt:lpstr>
      <vt:lpstr>  Backup Slides</vt:lpstr>
      <vt:lpstr>Measurement Methods</vt:lpstr>
      <vt:lpstr>Effect of Noise</vt:lpstr>
      <vt:lpstr>Ablation Studies</vt:lpstr>
      <vt:lpstr>Evaluation of Baseline Models</vt:lpstr>
      <vt:lpstr>Failure Cases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DeepSDF?: Learning Continuous Signed Distance Functions for Shape Representation</dc:title>
  <dc:creator>ge73yud</dc:creator>
  <cp:lastModifiedBy>ge73yud</cp:lastModifiedBy>
  <cp:revision>341</cp:revision>
  <dcterms:created xsi:type="dcterms:W3CDTF">2019-12-08T14:06:29Z</dcterms:created>
  <dcterms:modified xsi:type="dcterms:W3CDTF">2019-12-17T22:09:28Z</dcterms:modified>
</cp:coreProperties>
</file>